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0E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0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133E3C-42E1-4552-A5FA-884536D9008B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96CE6-13C1-4597-AF96-B48C8C857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38FD8-DEC3-4E21-A63E-3922D22CF54A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43B897-5237-466D-9FC5-386AEC104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5231-6E99-46DD-AC09-FF5BE28D3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5231-6E99-46DD-AC09-FF5BE28D3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5231-6E99-46DD-AC09-FF5BE28D3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5231-6E99-46DD-AC09-FF5BE28D3A0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2"/>
          <p:cNvGrpSpPr>
            <a:grpSpLocks/>
          </p:cNvGrpSpPr>
          <p:nvPr userDrawn="1"/>
        </p:nvGrpSpPr>
        <p:grpSpPr bwMode="auto">
          <a:xfrm>
            <a:off x="7239000" y="5715000"/>
            <a:ext cx="1524000" cy="999392"/>
            <a:chOff x="106527600" y="107442000"/>
            <a:chExt cx="1485900" cy="1257300"/>
          </a:xfrm>
        </p:grpSpPr>
        <p:sp>
          <p:nvSpPr>
            <p:cNvPr id="8" name="Text Box 3"/>
            <p:cNvSpPr txBox="1">
              <a:spLocks noChangeArrowheads="1"/>
            </p:cNvSpPr>
            <p:nvPr/>
          </p:nvSpPr>
          <p:spPr bwMode="auto">
            <a:xfrm>
              <a:off x="106889550" y="107556300"/>
              <a:ext cx="519034" cy="71274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107013375" y="107442000"/>
              <a:ext cx="519034" cy="71274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5"/>
            <p:cNvSpPr txBox="1">
              <a:spLocks noChangeArrowheads="1" noChangeShapeType="1"/>
            </p:cNvSpPr>
            <p:nvPr/>
          </p:nvSpPr>
          <p:spPr bwMode="auto">
            <a:xfrm>
              <a:off x="107261025" y="107556300"/>
              <a:ext cx="495300" cy="808264"/>
            </a:xfrm>
            <a:prstGeom prst="rect">
              <a:avLst/>
            </a:prstGeom>
            <a:noFill/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Q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106527600" y="108127800"/>
              <a:ext cx="1485900" cy="5715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Garamond" pitchFamily="18" charset="0"/>
                  <a:cs typeface="Arial" pitchFamily="34" charset="0"/>
                </a:rPr>
                <a:t>Creating a Culture of Quality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5231-6E99-46DD-AC09-FF5BE28D3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5231-6E99-46DD-AC09-FF5BE28D3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5231-6E99-46DD-AC09-FF5BE28D3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5231-6E99-46DD-AC09-FF5BE28D3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5231-6E99-46DD-AC09-FF5BE28D3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5231-6E99-46DD-AC09-FF5BE28D3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5231-6E99-46DD-AC09-FF5BE28D3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 renal community collaboration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85231-6E99-46DD-AC09-FF5BE28D3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cap="small" dirty="0">
                <a:solidFill>
                  <a:srgbClr val="590E00"/>
                </a:solidFill>
                <a:latin typeface="Constantia" pitchFamily="18" charset="0"/>
              </a:rPr>
              <a:t>Creating a Culture of Quality</a:t>
            </a:r>
            <a:r>
              <a:rPr lang="en-US" sz="3600" dirty="0">
                <a:solidFill>
                  <a:srgbClr val="590E00"/>
                </a:solidFill>
                <a:latin typeface="Constantia" pitchFamily="18" charset="0"/>
              </a:rPr>
              <a:t>:  </a:t>
            </a:r>
            <a:br>
              <a:rPr lang="en-US" sz="3600" dirty="0">
                <a:solidFill>
                  <a:srgbClr val="590E00"/>
                </a:solidFill>
                <a:latin typeface="Constantia" pitchFamily="18" charset="0"/>
              </a:rPr>
            </a:br>
            <a:r>
              <a:rPr lang="en-US" sz="2800" dirty="0">
                <a:solidFill>
                  <a:srgbClr val="590E00"/>
                </a:solidFill>
                <a:latin typeface="Constantia" pitchFamily="18" charset="0"/>
              </a:rPr>
              <a:t>Developing the Infrastructure to Meet </a:t>
            </a:r>
            <a:br>
              <a:rPr lang="en-US" sz="2800" dirty="0">
                <a:solidFill>
                  <a:srgbClr val="590E00"/>
                </a:solidFill>
                <a:latin typeface="Constantia" pitchFamily="18" charset="0"/>
              </a:rPr>
            </a:br>
            <a:r>
              <a:rPr lang="en-US" sz="2800" dirty="0">
                <a:solidFill>
                  <a:srgbClr val="590E00"/>
                </a:solidFill>
                <a:latin typeface="Constantia" pitchFamily="18" charset="0"/>
              </a:rPr>
              <a:t>Quality Improvement Requirements</a:t>
            </a:r>
            <a:r>
              <a:rPr lang="en-US" sz="3600" dirty="0">
                <a:solidFill>
                  <a:srgbClr val="590E00"/>
                </a:solidFill>
                <a:latin typeface="Constantia" pitchFamily="18" charset="0"/>
              </a:rPr>
              <a:t/>
            </a:r>
            <a:br>
              <a:rPr lang="en-US" sz="3600" dirty="0">
                <a:solidFill>
                  <a:srgbClr val="590E00"/>
                </a:solidFill>
                <a:latin typeface="Constantia" pitchFamily="18" charset="0"/>
              </a:rPr>
            </a:br>
            <a:r>
              <a:rPr lang="en-US" sz="3600" dirty="0">
                <a:solidFill>
                  <a:srgbClr val="590E00"/>
                </a:solidFill>
                <a:latin typeface="Constantia" pitchFamily="18" charset="0"/>
              </a:rPr>
              <a:t> </a:t>
            </a:r>
            <a:br>
              <a:rPr lang="en-US" sz="3600" dirty="0">
                <a:solidFill>
                  <a:srgbClr val="590E00"/>
                </a:solidFill>
                <a:latin typeface="Constantia" pitchFamily="18" charset="0"/>
              </a:rPr>
            </a:br>
            <a:endParaRPr lang="en-US" sz="3600" dirty="0">
              <a:solidFill>
                <a:srgbClr val="590E00"/>
              </a:solidFill>
              <a:latin typeface="Constant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Judith Kari, Technical Director</a:t>
            </a:r>
          </a:p>
          <a:p>
            <a:r>
              <a:rPr lang="en-US" dirty="0" smtClean="0"/>
              <a:t>ESRD Program</a:t>
            </a:r>
          </a:p>
          <a:p>
            <a:r>
              <a:rPr lang="en-US" dirty="0" smtClean="0"/>
              <a:t>Survey &amp; Certification Group, CMS</a:t>
            </a:r>
            <a:endParaRPr lang="en-US" dirty="0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733800" y="304800"/>
            <a:ext cx="1485900" cy="1257300"/>
            <a:chOff x="106527600" y="107442000"/>
            <a:chExt cx="1485900" cy="1257300"/>
          </a:xfrm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106889550" y="107556300"/>
              <a:ext cx="519034" cy="71274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107013375" y="107442000"/>
              <a:ext cx="519034" cy="71274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Text Box 5"/>
            <p:cNvSpPr txBox="1">
              <a:spLocks noChangeArrowheads="1" noChangeShapeType="1"/>
            </p:cNvSpPr>
            <p:nvPr/>
          </p:nvSpPr>
          <p:spPr bwMode="auto">
            <a:xfrm>
              <a:off x="107261025" y="107556300"/>
              <a:ext cx="495300" cy="808264"/>
            </a:xfrm>
            <a:prstGeom prst="rect">
              <a:avLst/>
            </a:prstGeom>
            <a:noFill/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Q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Text Box 6"/>
            <p:cNvSpPr txBox="1">
              <a:spLocks noChangeArrowheads="1"/>
            </p:cNvSpPr>
            <p:nvPr/>
          </p:nvSpPr>
          <p:spPr bwMode="auto">
            <a:xfrm>
              <a:off x="106527600" y="108127800"/>
              <a:ext cx="1485900" cy="5715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Garamond" pitchFamily="18" charset="0"/>
                  <a:cs typeface="Arial" pitchFamily="34" charset="0"/>
                </a:rPr>
                <a:t>Creating a Culture of Quality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4400" y="3200400"/>
            <a:ext cx="7315200" cy="69850"/>
          </a:xfrm>
          <a:prstGeom prst="rect">
            <a:avLst/>
          </a:prstGeom>
          <a:solidFill>
            <a:srgbClr val="590E00">
              <a:alpha val="88000"/>
            </a:srgbClr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Efforts on Future Collaborations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the “Agency-Wide Renal Action Plan” as a template for collaboration</a:t>
            </a:r>
          </a:p>
          <a:p>
            <a:r>
              <a:rPr lang="en-US" dirty="0" smtClean="0"/>
              <a:t>Embrace:  All Teach; All Learn</a:t>
            </a:r>
          </a:p>
          <a:p>
            <a:pPr lvl="1"/>
            <a:r>
              <a:rPr lang="en-US" dirty="0" smtClean="0"/>
              <a:t>Listening/communicating with renal community</a:t>
            </a:r>
          </a:p>
          <a:p>
            <a:pPr lvl="1"/>
            <a:r>
              <a:rPr lang="en-US" dirty="0" smtClean="0"/>
              <a:t>Using “Open Space” concept at surveyor training</a:t>
            </a:r>
          </a:p>
          <a:p>
            <a:pPr lvl="1"/>
            <a:r>
              <a:rPr lang="en-US" dirty="0" smtClean="0"/>
              <a:t>Leveraging Network and State oversight roles</a:t>
            </a:r>
          </a:p>
          <a:p>
            <a:r>
              <a:rPr lang="en-US" dirty="0" smtClean="0"/>
              <a:t>Celebrate the NOTICE Initiative (National Opportunity to Improve Infection Control in ESRD)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921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Improving Infection Control Practices in ESRD Facilities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1554163"/>
          </a:xfrm>
        </p:spPr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685800"/>
            <a:ext cx="4338638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371600" y="4191000"/>
          <a:ext cx="6080760" cy="1828800"/>
        </p:xfrm>
        <a:graphic>
          <a:graphicData uri="http://schemas.openxmlformats.org/drawingml/2006/table">
            <a:tbl>
              <a:tblPr/>
              <a:tblGrid>
                <a:gridCol w="1040130"/>
                <a:gridCol w="2171700"/>
                <a:gridCol w="1348740"/>
                <a:gridCol w="152019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ESRD Network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States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Number of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Dialysis Facilities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Number of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Dialysis Patients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GA, NC, SC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561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37,141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MI, MN, ND, SD, WI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437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23,313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AZ, CO, NV, NM, UT, WY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299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18,111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Northern CA, HI, Pacific Islands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218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20,796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Subtotals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16 states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1,515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99,361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USA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50 states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5,580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386940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Percent of USA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32%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Times New Roman"/>
                        </a:rPr>
                        <a:t>27%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26%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14400" y="3810001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Geographic and Population Representation </a:t>
            </a:r>
            <a:r>
              <a:rPr lang="en-US" dirty="0" smtClean="0"/>
              <a:t>Networks 6, 11, and </a:t>
            </a:r>
            <a:r>
              <a:rPr lang="en-US" dirty="0" smtClean="0"/>
              <a:t>15/17</a:t>
            </a:r>
            <a:endParaRPr lang="en-US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371600" y="6019800"/>
            <a:ext cx="3581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Data based on Network 2009 Annual Reports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905000" y="4419600"/>
            <a:ext cx="53340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Thank you for the Opportunity to Collaborate on </a:t>
            </a:r>
            <a:br>
              <a:rPr lang="en-US" dirty="0" smtClean="0"/>
            </a:br>
            <a:r>
              <a:rPr lang="en-US" dirty="0" smtClean="0"/>
              <a:t>Creating  a Culture of Quality</a:t>
            </a:r>
            <a:endParaRPr lang="en-US" dirty="0"/>
          </a:p>
        </p:txBody>
      </p:sp>
      <p:pic>
        <p:nvPicPr>
          <p:cNvPr id="9" name="Picture Placeholder 8" descr="Koala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09800" y="457200"/>
            <a:ext cx="4459288" cy="2971800"/>
          </a:xfrm>
        </p:spPr>
      </p:pic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7391400" y="5410200"/>
            <a:ext cx="1485900" cy="1257300"/>
            <a:chOff x="106527600" y="107442000"/>
            <a:chExt cx="1485900" cy="1257300"/>
          </a:xfrm>
        </p:grpSpPr>
        <p:sp>
          <p:nvSpPr>
            <p:cNvPr id="10" name="Text Box 3"/>
            <p:cNvSpPr txBox="1">
              <a:spLocks noChangeArrowheads="1"/>
            </p:cNvSpPr>
            <p:nvPr/>
          </p:nvSpPr>
          <p:spPr bwMode="auto">
            <a:xfrm>
              <a:off x="106889550" y="107556300"/>
              <a:ext cx="519034" cy="71274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4"/>
            <p:cNvSpPr txBox="1">
              <a:spLocks noChangeArrowheads="1"/>
            </p:cNvSpPr>
            <p:nvPr/>
          </p:nvSpPr>
          <p:spPr bwMode="auto">
            <a:xfrm>
              <a:off x="107013375" y="107442000"/>
              <a:ext cx="519034" cy="71274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 Box 5"/>
            <p:cNvSpPr txBox="1">
              <a:spLocks noChangeArrowheads="1" noChangeShapeType="1"/>
            </p:cNvSpPr>
            <p:nvPr/>
          </p:nvSpPr>
          <p:spPr bwMode="auto">
            <a:xfrm>
              <a:off x="107261025" y="107556300"/>
              <a:ext cx="495300" cy="808264"/>
            </a:xfrm>
            <a:prstGeom prst="rect">
              <a:avLst/>
            </a:prstGeom>
            <a:noFill/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Q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106527600" y="108127800"/>
              <a:ext cx="1485900" cy="5715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Garamond" pitchFamily="18" charset="0"/>
                  <a:cs typeface="Arial" pitchFamily="34" charset="0"/>
                </a:rPr>
                <a:t>Creating a Culture of Quality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Collaboration in Renal Field:  STUNNING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Fistula First Initiative</a:t>
            </a:r>
          </a:p>
          <a:p>
            <a:endParaRPr lang="en-US" dirty="0" smtClean="0"/>
          </a:p>
          <a:p>
            <a:r>
              <a:rPr lang="en-US" dirty="0" smtClean="0"/>
              <a:t>Emergency Response to Katrina &amp; Hurricanes of 2005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914400" y="1447800"/>
            <a:ext cx="7315200" cy="69850"/>
          </a:xfrm>
          <a:prstGeom prst="rect">
            <a:avLst/>
          </a:prstGeom>
          <a:solidFill>
            <a:srgbClr val="590E00">
              <a:alpha val="88000"/>
            </a:srgbClr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 Works!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Renal Community knows it works</a:t>
            </a:r>
          </a:p>
          <a:p>
            <a:endParaRPr lang="en-US" dirty="0" smtClean="0"/>
          </a:p>
          <a:p>
            <a:r>
              <a:rPr lang="en-US" dirty="0" smtClean="0"/>
              <a:t>Networks know it works</a:t>
            </a:r>
          </a:p>
          <a:p>
            <a:endParaRPr lang="en-US" dirty="0" smtClean="0"/>
          </a:p>
          <a:p>
            <a:r>
              <a:rPr lang="en-US" dirty="0" smtClean="0"/>
              <a:t>CMS knows it works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Why is Collaboration Difficult?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We work in organizations with hierarchical structures for accountability</a:t>
            </a:r>
          </a:p>
          <a:p>
            <a:r>
              <a:rPr lang="en-US" dirty="0" smtClean="0"/>
              <a:t>We have different perspectives</a:t>
            </a:r>
          </a:p>
          <a:p>
            <a:r>
              <a:rPr lang="en-US" dirty="0" smtClean="0"/>
              <a:t>We use routines and control to prevent chaos</a:t>
            </a:r>
          </a:p>
          <a:p>
            <a:r>
              <a:rPr lang="en-US" dirty="0" smtClean="0"/>
              <a:t>We like to succeed without conflict (if possible)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Perspectives on Collaboration from the Survey &amp; Certification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Dialogue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Vision and Purpose</a:t>
            </a:r>
          </a:p>
          <a:p>
            <a:endParaRPr lang="en-US" dirty="0" smtClean="0"/>
          </a:p>
          <a:p>
            <a:r>
              <a:rPr lang="en-US" dirty="0" smtClean="0"/>
              <a:t>A Continually Changing Reality</a:t>
            </a:r>
          </a:p>
          <a:p>
            <a:endParaRPr lang="en-US" dirty="0" smtClean="0"/>
          </a:p>
          <a:p>
            <a:r>
              <a:rPr lang="en-US" dirty="0" smtClean="0"/>
              <a:t>Constructive Authority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Dialogue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the dialogue to all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Deal with conflicts</a:t>
            </a:r>
          </a:p>
          <a:p>
            <a:pPr lvl="1"/>
            <a:r>
              <a:rPr lang="en-US" dirty="0" smtClean="0"/>
              <a:t>Recognize not all conflicts can be resolved</a:t>
            </a:r>
          </a:p>
          <a:p>
            <a:pPr lvl="1"/>
            <a:r>
              <a:rPr lang="en-US" dirty="0" smtClean="0"/>
              <a:t>Consider all positions</a:t>
            </a:r>
          </a:p>
          <a:p>
            <a:pPr lvl="1"/>
            <a:r>
              <a:rPr lang="en-US" dirty="0" smtClean="0"/>
              <a:t>Clarify facts, analyses, decisions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 and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Focus on the Triple Aim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Focus on solutions not problems</a:t>
            </a:r>
          </a:p>
          <a:p>
            <a:endParaRPr lang="en-US" dirty="0" smtClean="0"/>
          </a:p>
          <a:p>
            <a:r>
              <a:rPr lang="en-US" dirty="0" smtClean="0"/>
              <a:t>Focus on the “common good”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Continually Changing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Be aware and responsive to the changing environment</a:t>
            </a:r>
          </a:p>
          <a:p>
            <a:endParaRPr lang="en-US" dirty="0" smtClean="0"/>
          </a:p>
          <a:p>
            <a:r>
              <a:rPr lang="en-US" dirty="0" smtClean="0"/>
              <a:t>“Skate to where the puck is going to be not where it is” (Wayne </a:t>
            </a:r>
            <a:r>
              <a:rPr lang="en-US" dirty="0" err="1" smtClean="0"/>
              <a:t>Gretsky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Constructive Authority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Understand the issues/conflicts</a:t>
            </a:r>
          </a:p>
          <a:p>
            <a:endParaRPr lang="en-US" dirty="0" smtClean="0"/>
          </a:p>
          <a:p>
            <a:r>
              <a:rPr lang="en-US" dirty="0" smtClean="0"/>
              <a:t>Communicate the basis/legitimacy of the rules</a:t>
            </a:r>
          </a:p>
          <a:p>
            <a:endParaRPr lang="en-US" dirty="0" smtClean="0"/>
          </a:p>
          <a:p>
            <a:r>
              <a:rPr lang="en-US" dirty="0" smtClean="0"/>
              <a:t>Clarify the expectations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uman">
      <a:fillStyleLst>
        <a:solidFill>
          <a:schemeClr val="phClr"/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 cap="rnd" cmpd="sng" algn="ctr">
          <a:solidFill>
            <a:schemeClr val="phClr"/>
          </a:solidFill>
          <a:prstDash val="solid"/>
        </a:ln>
        <a:ln w="12700" cap="rnd" cmpd="sng" algn="ctr">
          <a:solidFill>
            <a:schemeClr val="phClr"/>
          </a:solidFill>
          <a:prstDash val="solid"/>
        </a:ln>
        <a:ln w="2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 rotWithShape="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 rotWithShape="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74</TotalTime>
  <Words>440</Words>
  <Application>Microsoft Office PowerPoint</Application>
  <PresentationFormat>On-screen Show (4:3)</PresentationFormat>
  <Paragraphs>138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Creating a Culture of Quality:   Developing the Infrastructure to Meet  Quality Improvement Requirements   </vt:lpstr>
      <vt:lpstr>Collaboration in Renal Field:  STUNNING</vt:lpstr>
      <vt:lpstr>Collaboration Works!</vt:lpstr>
      <vt:lpstr>So Why is Collaboration Difficult?</vt:lpstr>
      <vt:lpstr>Perspectives on Collaboration from the Survey &amp; Certification Group</vt:lpstr>
      <vt:lpstr>Open Dialogue</vt:lpstr>
      <vt:lpstr>Vision and Purpose</vt:lpstr>
      <vt:lpstr>A Continually Changing Reality</vt:lpstr>
      <vt:lpstr>Constructive Authority</vt:lpstr>
      <vt:lpstr>Efforts on Future Collaborations</vt:lpstr>
      <vt:lpstr>Improving Infection Control Practices in ESRD Facilities</vt:lpstr>
      <vt:lpstr>Thank you for the Opportunity to Collaborate on  Creating  a Culture of Quality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12</cp:revision>
  <dcterms:created xsi:type="dcterms:W3CDTF">2011-03-02T14:20:00Z</dcterms:created>
  <dcterms:modified xsi:type="dcterms:W3CDTF">2011-03-11T13:48:03Z</dcterms:modified>
</cp:coreProperties>
</file>