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71" r:id="rId14"/>
    <p:sldId id="272" r:id="rId15"/>
    <p:sldId id="273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5D00"/>
    <a:srgbClr val="590E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0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38FD8-DEC3-4E21-A63E-3922D22CF54A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43B897-5237-466D-9FC5-386AEC104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5231-6E99-46DD-AC09-FF5BE28D3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5231-6E99-46DD-AC09-FF5BE28D3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5231-6E99-46DD-AC09-FF5BE28D3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5231-6E99-46DD-AC09-FF5BE28D3A0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2"/>
          <p:cNvGrpSpPr>
            <a:grpSpLocks/>
          </p:cNvGrpSpPr>
          <p:nvPr userDrawn="1"/>
        </p:nvGrpSpPr>
        <p:grpSpPr bwMode="auto">
          <a:xfrm>
            <a:off x="7239000" y="5715000"/>
            <a:ext cx="1524000" cy="999392"/>
            <a:chOff x="106527600" y="107442000"/>
            <a:chExt cx="1485900" cy="1257300"/>
          </a:xfrm>
        </p:grpSpPr>
        <p:sp>
          <p:nvSpPr>
            <p:cNvPr id="8" name="Text Box 3"/>
            <p:cNvSpPr txBox="1">
              <a:spLocks noChangeArrowheads="1"/>
            </p:cNvSpPr>
            <p:nvPr/>
          </p:nvSpPr>
          <p:spPr bwMode="auto">
            <a:xfrm>
              <a:off x="106889550" y="107556300"/>
              <a:ext cx="519034" cy="71274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107013375" y="107442000"/>
              <a:ext cx="519034" cy="71274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5"/>
            <p:cNvSpPr txBox="1">
              <a:spLocks noChangeArrowheads="1" noChangeShapeType="1"/>
            </p:cNvSpPr>
            <p:nvPr/>
          </p:nvSpPr>
          <p:spPr bwMode="auto">
            <a:xfrm>
              <a:off x="107261025" y="107556300"/>
              <a:ext cx="495300" cy="808264"/>
            </a:xfrm>
            <a:prstGeom prst="rect">
              <a:avLst/>
            </a:prstGeom>
            <a:noFill/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Q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106527600" y="108127800"/>
              <a:ext cx="1485900" cy="5715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Garamond" pitchFamily="18" charset="0"/>
                  <a:cs typeface="Arial" pitchFamily="34" charset="0"/>
                </a:rPr>
                <a:t>Creating a Culture of Quality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5231-6E99-46DD-AC09-FF5BE28D3A0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2"/>
          <p:cNvGrpSpPr>
            <a:grpSpLocks/>
          </p:cNvGrpSpPr>
          <p:nvPr userDrawn="1"/>
        </p:nvGrpSpPr>
        <p:grpSpPr bwMode="auto">
          <a:xfrm>
            <a:off x="7239000" y="5715000"/>
            <a:ext cx="1524000" cy="999392"/>
            <a:chOff x="106527600" y="107442000"/>
            <a:chExt cx="1485900" cy="1257300"/>
          </a:xfrm>
        </p:grpSpPr>
        <p:sp>
          <p:nvSpPr>
            <p:cNvPr id="8" name="Text Box 3"/>
            <p:cNvSpPr txBox="1">
              <a:spLocks noChangeArrowheads="1"/>
            </p:cNvSpPr>
            <p:nvPr/>
          </p:nvSpPr>
          <p:spPr bwMode="auto">
            <a:xfrm>
              <a:off x="106889550" y="107556300"/>
              <a:ext cx="519034" cy="71274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107013375" y="107442000"/>
              <a:ext cx="519034" cy="71274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5"/>
            <p:cNvSpPr txBox="1">
              <a:spLocks noChangeArrowheads="1" noChangeShapeType="1"/>
            </p:cNvSpPr>
            <p:nvPr/>
          </p:nvSpPr>
          <p:spPr bwMode="auto">
            <a:xfrm>
              <a:off x="107261025" y="107556300"/>
              <a:ext cx="495300" cy="808264"/>
            </a:xfrm>
            <a:prstGeom prst="rect">
              <a:avLst/>
            </a:prstGeom>
            <a:noFill/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Q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106527600" y="108127800"/>
              <a:ext cx="1485900" cy="5715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Garamond" pitchFamily="18" charset="0"/>
                  <a:cs typeface="Arial" pitchFamily="34" charset="0"/>
                </a:rPr>
                <a:t>Creating a Culture of Quality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5231-6E99-46DD-AC09-FF5BE28D3A0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2"/>
          <p:cNvGrpSpPr>
            <a:grpSpLocks/>
          </p:cNvGrpSpPr>
          <p:nvPr userDrawn="1"/>
        </p:nvGrpSpPr>
        <p:grpSpPr bwMode="auto">
          <a:xfrm>
            <a:off x="7239000" y="5715000"/>
            <a:ext cx="1524000" cy="999392"/>
            <a:chOff x="106527600" y="107442000"/>
            <a:chExt cx="1485900" cy="1257300"/>
          </a:xfrm>
        </p:grpSpPr>
        <p:sp>
          <p:nvSpPr>
            <p:cNvPr id="9" name="Text Box 3"/>
            <p:cNvSpPr txBox="1">
              <a:spLocks noChangeArrowheads="1"/>
            </p:cNvSpPr>
            <p:nvPr/>
          </p:nvSpPr>
          <p:spPr bwMode="auto">
            <a:xfrm>
              <a:off x="106889550" y="107556300"/>
              <a:ext cx="519034" cy="71274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4"/>
            <p:cNvSpPr txBox="1">
              <a:spLocks noChangeArrowheads="1"/>
            </p:cNvSpPr>
            <p:nvPr/>
          </p:nvSpPr>
          <p:spPr bwMode="auto">
            <a:xfrm>
              <a:off x="107013375" y="107442000"/>
              <a:ext cx="519034" cy="71274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5"/>
            <p:cNvSpPr txBox="1">
              <a:spLocks noChangeArrowheads="1" noChangeShapeType="1"/>
            </p:cNvSpPr>
            <p:nvPr/>
          </p:nvSpPr>
          <p:spPr bwMode="auto">
            <a:xfrm>
              <a:off x="107261025" y="107556300"/>
              <a:ext cx="495300" cy="808264"/>
            </a:xfrm>
            <a:prstGeom prst="rect">
              <a:avLst/>
            </a:prstGeom>
            <a:noFill/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Q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 Box 6"/>
            <p:cNvSpPr txBox="1">
              <a:spLocks noChangeArrowheads="1"/>
            </p:cNvSpPr>
            <p:nvPr/>
          </p:nvSpPr>
          <p:spPr bwMode="auto">
            <a:xfrm>
              <a:off x="106527600" y="108127800"/>
              <a:ext cx="1485900" cy="5715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Garamond" pitchFamily="18" charset="0"/>
                  <a:cs typeface="Arial" pitchFamily="34" charset="0"/>
                </a:rPr>
                <a:t>Creating a Culture of Quality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5231-6E99-46DD-AC09-FF5BE28D3A0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2"/>
          <p:cNvGrpSpPr>
            <a:grpSpLocks/>
          </p:cNvGrpSpPr>
          <p:nvPr userDrawn="1"/>
        </p:nvGrpSpPr>
        <p:grpSpPr bwMode="auto">
          <a:xfrm>
            <a:off x="7239000" y="5715000"/>
            <a:ext cx="1524000" cy="999392"/>
            <a:chOff x="106527600" y="107442000"/>
            <a:chExt cx="1485900" cy="1257300"/>
          </a:xfrm>
        </p:grpSpPr>
        <p:sp>
          <p:nvSpPr>
            <p:cNvPr id="11" name="Text Box 3"/>
            <p:cNvSpPr txBox="1">
              <a:spLocks noChangeArrowheads="1"/>
            </p:cNvSpPr>
            <p:nvPr/>
          </p:nvSpPr>
          <p:spPr bwMode="auto">
            <a:xfrm>
              <a:off x="106889550" y="107556300"/>
              <a:ext cx="519034" cy="71274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 Box 4"/>
            <p:cNvSpPr txBox="1">
              <a:spLocks noChangeArrowheads="1"/>
            </p:cNvSpPr>
            <p:nvPr/>
          </p:nvSpPr>
          <p:spPr bwMode="auto">
            <a:xfrm>
              <a:off x="107013375" y="107442000"/>
              <a:ext cx="519034" cy="71274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 Box 5"/>
            <p:cNvSpPr txBox="1">
              <a:spLocks noChangeArrowheads="1" noChangeShapeType="1"/>
            </p:cNvSpPr>
            <p:nvPr/>
          </p:nvSpPr>
          <p:spPr bwMode="auto">
            <a:xfrm>
              <a:off x="107261025" y="107556300"/>
              <a:ext cx="495300" cy="808264"/>
            </a:xfrm>
            <a:prstGeom prst="rect">
              <a:avLst/>
            </a:prstGeom>
            <a:noFill/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Q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 Box 6"/>
            <p:cNvSpPr txBox="1">
              <a:spLocks noChangeArrowheads="1"/>
            </p:cNvSpPr>
            <p:nvPr/>
          </p:nvSpPr>
          <p:spPr bwMode="auto">
            <a:xfrm>
              <a:off x="106527600" y="108127800"/>
              <a:ext cx="1485900" cy="5715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Garamond" pitchFamily="18" charset="0"/>
                  <a:cs typeface="Arial" pitchFamily="34" charset="0"/>
                </a:rPr>
                <a:t>Creating a Culture of Quality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5231-6E99-46DD-AC09-FF5BE28D3A0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Group 2"/>
          <p:cNvGrpSpPr>
            <a:grpSpLocks/>
          </p:cNvGrpSpPr>
          <p:nvPr userDrawn="1"/>
        </p:nvGrpSpPr>
        <p:grpSpPr bwMode="auto">
          <a:xfrm>
            <a:off x="7239000" y="5715000"/>
            <a:ext cx="1524000" cy="999392"/>
            <a:chOff x="106527600" y="107442000"/>
            <a:chExt cx="1485900" cy="1257300"/>
          </a:xfrm>
        </p:grpSpPr>
        <p:sp>
          <p:nvSpPr>
            <p:cNvPr id="7" name="Text Box 3"/>
            <p:cNvSpPr txBox="1">
              <a:spLocks noChangeArrowheads="1"/>
            </p:cNvSpPr>
            <p:nvPr/>
          </p:nvSpPr>
          <p:spPr bwMode="auto">
            <a:xfrm>
              <a:off x="106889550" y="107556300"/>
              <a:ext cx="519034" cy="71274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107013375" y="107442000"/>
              <a:ext cx="519034" cy="71274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5"/>
            <p:cNvSpPr txBox="1">
              <a:spLocks noChangeArrowheads="1" noChangeShapeType="1"/>
            </p:cNvSpPr>
            <p:nvPr/>
          </p:nvSpPr>
          <p:spPr bwMode="auto">
            <a:xfrm>
              <a:off x="107261025" y="107556300"/>
              <a:ext cx="495300" cy="808264"/>
            </a:xfrm>
            <a:prstGeom prst="rect">
              <a:avLst/>
            </a:prstGeom>
            <a:noFill/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Q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106527600" y="108127800"/>
              <a:ext cx="1485900" cy="5715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Garamond" pitchFamily="18" charset="0"/>
                  <a:cs typeface="Arial" pitchFamily="34" charset="0"/>
                </a:rPr>
                <a:t>Creating a Culture of Quality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5231-6E99-46DD-AC09-FF5BE28D3A0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2"/>
          <p:cNvGrpSpPr>
            <a:grpSpLocks/>
          </p:cNvGrpSpPr>
          <p:nvPr userDrawn="1"/>
        </p:nvGrpSpPr>
        <p:grpSpPr bwMode="auto">
          <a:xfrm>
            <a:off x="7239000" y="5715000"/>
            <a:ext cx="1524000" cy="999392"/>
            <a:chOff x="106527600" y="107442000"/>
            <a:chExt cx="1485900" cy="1257300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106889550" y="107556300"/>
              <a:ext cx="519034" cy="71274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107013375" y="107442000"/>
              <a:ext cx="519034" cy="71274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 Box 5"/>
            <p:cNvSpPr txBox="1">
              <a:spLocks noChangeArrowheads="1" noChangeShapeType="1"/>
            </p:cNvSpPr>
            <p:nvPr/>
          </p:nvSpPr>
          <p:spPr bwMode="auto">
            <a:xfrm>
              <a:off x="107261025" y="107556300"/>
              <a:ext cx="495300" cy="808264"/>
            </a:xfrm>
            <a:prstGeom prst="rect">
              <a:avLst/>
            </a:prstGeom>
            <a:noFill/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Q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106527600" y="108127800"/>
              <a:ext cx="1485900" cy="5715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Garamond" pitchFamily="18" charset="0"/>
                  <a:cs typeface="Arial" pitchFamily="34" charset="0"/>
                </a:rPr>
                <a:t>Creating a Culture of Quality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5231-6E99-46DD-AC09-FF5BE28D3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85231-6E99-46DD-AC09-FF5BE28D3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 renal community collaboration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85231-6E99-46DD-AC09-FF5BE28D3A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cap="small" dirty="0">
                <a:solidFill>
                  <a:srgbClr val="590E00"/>
                </a:solidFill>
                <a:latin typeface="Constantia" pitchFamily="18" charset="0"/>
              </a:rPr>
              <a:t>Creating a Culture of Quality</a:t>
            </a:r>
            <a:r>
              <a:rPr lang="en-US" sz="3600" dirty="0">
                <a:solidFill>
                  <a:srgbClr val="590E00"/>
                </a:solidFill>
                <a:latin typeface="Constantia" pitchFamily="18" charset="0"/>
              </a:rPr>
              <a:t>:  </a:t>
            </a:r>
            <a:br>
              <a:rPr lang="en-US" sz="3600" dirty="0">
                <a:solidFill>
                  <a:srgbClr val="590E00"/>
                </a:solidFill>
                <a:latin typeface="Constantia" pitchFamily="18" charset="0"/>
              </a:rPr>
            </a:br>
            <a:r>
              <a:rPr lang="en-US" sz="2800" dirty="0">
                <a:solidFill>
                  <a:srgbClr val="590E00"/>
                </a:solidFill>
                <a:latin typeface="Constantia" pitchFamily="18" charset="0"/>
              </a:rPr>
              <a:t>Developing the Infrastructure to Meet </a:t>
            </a:r>
            <a:br>
              <a:rPr lang="en-US" sz="2800" dirty="0">
                <a:solidFill>
                  <a:srgbClr val="590E00"/>
                </a:solidFill>
                <a:latin typeface="Constantia" pitchFamily="18" charset="0"/>
              </a:rPr>
            </a:br>
            <a:r>
              <a:rPr lang="en-US" sz="2800" dirty="0">
                <a:solidFill>
                  <a:srgbClr val="590E00"/>
                </a:solidFill>
                <a:latin typeface="Constantia" pitchFamily="18" charset="0"/>
              </a:rPr>
              <a:t>Quality Improvement Requirements</a:t>
            </a:r>
            <a:r>
              <a:rPr lang="en-US" sz="3600" dirty="0">
                <a:solidFill>
                  <a:srgbClr val="590E00"/>
                </a:solidFill>
                <a:latin typeface="Constantia" pitchFamily="18" charset="0"/>
              </a:rPr>
              <a:t/>
            </a:r>
            <a:br>
              <a:rPr lang="en-US" sz="3600" dirty="0">
                <a:solidFill>
                  <a:srgbClr val="590E00"/>
                </a:solidFill>
                <a:latin typeface="Constantia" pitchFamily="18" charset="0"/>
              </a:rPr>
            </a:br>
            <a:r>
              <a:rPr lang="en-US" sz="3600" dirty="0">
                <a:solidFill>
                  <a:srgbClr val="590E00"/>
                </a:solidFill>
                <a:latin typeface="Constantia" pitchFamily="18" charset="0"/>
              </a:rPr>
              <a:t> </a:t>
            </a:r>
            <a:br>
              <a:rPr lang="en-US" sz="3600" dirty="0">
                <a:solidFill>
                  <a:srgbClr val="590E00"/>
                </a:solidFill>
                <a:latin typeface="Constantia" pitchFamily="18" charset="0"/>
              </a:rPr>
            </a:br>
            <a:endParaRPr lang="en-US" sz="3600" dirty="0">
              <a:solidFill>
                <a:srgbClr val="590E00"/>
              </a:solidFill>
              <a:latin typeface="Constant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 smtClean="0"/>
              <a:t>Darlene Rodgers, Executive Director Networks 15/17</a:t>
            </a:r>
          </a:p>
          <a:p>
            <a:pPr>
              <a:defRPr/>
            </a:pPr>
            <a:r>
              <a:rPr lang="en-US" dirty="0" smtClean="0"/>
              <a:t>Karen Strott, QI Director, Network 15</a:t>
            </a:r>
          </a:p>
          <a:p>
            <a:pPr>
              <a:defRPr/>
            </a:pPr>
            <a:r>
              <a:rPr lang="en-US" dirty="0" smtClean="0"/>
              <a:t>Susan Stark, Executive Director, Networks 4/9/10</a:t>
            </a:r>
          </a:p>
          <a:p>
            <a:pPr>
              <a:defRPr/>
            </a:pPr>
            <a:r>
              <a:rPr lang="en-US" dirty="0" smtClean="0"/>
              <a:t>Raynel Wilson, QI Director, Networks </a:t>
            </a:r>
            <a:r>
              <a:rPr lang="en-US" smtClean="0"/>
              <a:t>9/10 </a:t>
            </a:r>
            <a:r>
              <a:rPr lang="en-US" smtClean="0"/>
              <a:t> </a:t>
            </a:r>
            <a:endParaRPr lang="en-US" dirty="0" smtClean="0"/>
          </a:p>
          <a:p>
            <a:endParaRPr lang="en-US" dirty="0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733800" y="304800"/>
            <a:ext cx="1485900" cy="1257300"/>
            <a:chOff x="106527600" y="107442000"/>
            <a:chExt cx="1485900" cy="1257300"/>
          </a:xfrm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106889550" y="107556300"/>
              <a:ext cx="519034" cy="71274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107013375" y="107442000"/>
              <a:ext cx="519034" cy="71274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Text Box 5"/>
            <p:cNvSpPr txBox="1">
              <a:spLocks noChangeArrowheads="1" noChangeShapeType="1"/>
            </p:cNvSpPr>
            <p:nvPr/>
          </p:nvSpPr>
          <p:spPr bwMode="auto">
            <a:xfrm>
              <a:off x="107261025" y="107556300"/>
              <a:ext cx="495300" cy="808264"/>
            </a:xfrm>
            <a:prstGeom prst="rect">
              <a:avLst/>
            </a:prstGeom>
            <a:noFill/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effectLst/>
                  <a:latin typeface="Constantia" pitchFamily="18" charset="0"/>
                  <a:cs typeface="Arial" pitchFamily="34" charset="0"/>
                </a:rPr>
                <a:t>Q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Text Box 6"/>
            <p:cNvSpPr txBox="1">
              <a:spLocks noChangeArrowheads="1"/>
            </p:cNvSpPr>
            <p:nvPr/>
          </p:nvSpPr>
          <p:spPr bwMode="auto">
            <a:xfrm>
              <a:off x="106527600" y="108127800"/>
              <a:ext cx="1485900" cy="5715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Garamond" pitchFamily="18" charset="0"/>
                  <a:cs typeface="Arial" pitchFamily="34" charset="0"/>
                </a:rPr>
                <a:t>Creating a Culture of Quality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4400" y="3200400"/>
            <a:ext cx="7315200" cy="69850"/>
          </a:xfrm>
          <a:prstGeom prst="rect">
            <a:avLst/>
          </a:prstGeom>
          <a:solidFill>
            <a:srgbClr val="590E00">
              <a:alpha val="88000"/>
            </a:srgbClr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E5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Network Technical Assistance</a:t>
            </a:r>
            <a:endParaRPr lang="en-US" dirty="0">
              <a:solidFill>
                <a:srgbClr val="7E5D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Network staff have decades of clinical quality improvement and management experience.</a:t>
            </a:r>
          </a:p>
          <a:p>
            <a:r>
              <a:rPr lang="en-US" sz="2800" dirty="0" smtClean="0"/>
              <a:t>Networks share resources with each other.</a:t>
            </a:r>
          </a:p>
          <a:p>
            <a:r>
              <a:rPr lang="en-US" sz="2800" dirty="0" smtClean="0"/>
              <a:t>Tools and Resources </a:t>
            </a:r>
          </a:p>
          <a:p>
            <a:pPr lvl="1"/>
            <a:r>
              <a:rPr lang="en-US" dirty="0" smtClean="0"/>
              <a:t>Action Plan Templates and assistance</a:t>
            </a:r>
          </a:p>
          <a:p>
            <a:pPr lvl="1"/>
            <a:r>
              <a:rPr lang="en-US" dirty="0" smtClean="0"/>
              <a:t>Policy and Procedure Templates</a:t>
            </a:r>
          </a:p>
          <a:p>
            <a:pPr lvl="1"/>
            <a:r>
              <a:rPr lang="en-US" dirty="0" smtClean="0"/>
              <a:t>Root Cause Analysis assistance</a:t>
            </a:r>
          </a:p>
          <a:p>
            <a:pPr lvl="1"/>
            <a:r>
              <a:rPr lang="en-US" dirty="0" smtClean="0"/>
              <a:t>Peer-to-Peer education </a:t>
            </a:r>
          </a:p>
          <a:p>
            <a:pPr lvl="1"/>
            <a:r>
              <a:rPr lang="en-US" dirty="0" smtClean="0"/>
              <a:t>QAPI assistance</a:t>
            </a:r>
          </a:p>
          <a:p>
            <a:pPr lvl="1"/>
            <a:r>
              <a:rPr lang="en-US" dirty="0" smtClean="0"/>
              <a:t>Website resources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 renal community collaboration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Networks 9/10 Case Study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E5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Networks 9/10 </a:t>
            </a:r>
            <a:br>
              <a:rPr lang="en-US" b="1" dirty="0" smtClean="0">
                <a:solidFill>
                  <a:srgbClr val="7E5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7E5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Facility Profiling System</a:t>
            </a:r>
            <a:endParaRPr lang="en-US" b="1" dirty="0">
              <a:solidFill>
                <a:srgbClr val="7E5D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Medical Review Board Developed -1998</a:t>
            </a:r>
          </a:p>
          <a:p>
            <a:r>
              <a:rPr lang="en-US" dirty="0" smtClean="0"/>
              <a:t>Weights quality indicators by importance to patient care</a:t>
            </a:r>
          </a:p>
          <a:p>
            <a:r>
              <a:rPr lang="en-US" dirty="0" smtClean="0"/>
              <a:t>Weights determined by MRB member vote</a:t>
            </a:r>
          </a:p>
          <a:p>
            <a:r>
              <a:rPr lang="en-US" dirty="0" smtClean="0"/>
              <a:t>Points assigned when facility rate is statistically different from Network rate</a:t>
            </a:r>
          </a:p>
          <a:p>
            <a:r>
              <a:rPr lang="en-US" dirty="0" smtClean="0"/>
              <a:t>Goal – Zero points!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b="1" dirty="0" smtClean="0">
                <a:solidFill>
                  <a:srgbClr val="7E5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Networks 9/10 </a:t>
            </a:r>
            <a:br>
              <a:rPr lang="en-US" sz="3800" b="1" dirty="0" smtClean="0">
                <a:solidFill>
                  <a:srgbClr val="7E5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800" b="1" dirty="0" smtClean="0">
                <a:solidFill>
                  <a:srgbClr val="7E5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Facility Profiling System</a:t>
            </a:r>
            <a:endParaRPr lang="en-US" sz="3800" b="1" dirty="0">
              <a:solidFill>
                <a:srgbClr val="7E5D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152400" y="1447800"/>
          <a:ext cx="88392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1734"/>
                <a:gridCol w="3437466"/>
              </a:tblGrid>
              <a:tr h="354258">
                <a:tc>
                  <a:txBody>
                    <a:bodyPr/>
                    <a:lstStyle/>
                    <a:p>
                      <a:r>
                        <a:rPr lang="en-US" dirty="0" smtClean="0"/>
                        <a:t>Indicator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Points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560909">
                <a:tc>
                  <a:txBody>
                    <a:bodyPr/>
                    <a:lstStyle/>
                    <a:p>
                      <a:r>
                        <a:rPr lang="en-US" dirty="0" smtClean="0"/>
                        <a:t>Adequacy – HD only</a:t>
                      </a:r>
                    </a:p>
                    <a:p>
                      <a:r>
                        <a:rPr lang="en-US" sz="1400" dirty="0" smtClean="0"/>
                        <a:t> URR</a:t>
                      </a:r>
                      <a:r>
                        <a:rPr lang="en-US" sz="1400" baseline="0" dirty="0" smtClean="0"/>
                        <a:t> - </a:t>
                      </a:r>
                      <a:r>
                        <a:rPr lang="en-US" sz="1400" dirty="0" smtClean="0"/>
                        <a:t>1 year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60909">
                <a:tc>
                  <a:txBody>
                    <a:bodyPr/>
                    <a:lstStyle/>
                    <a:p>
                      <a:r>
                        <a:rPr lang="en-US" dirty="0" smtClean="0"/>
                        <a:t>Anemia </a:t>
                      </a:r>
                    </a:p>
                    <a:p>
                      <a:r>
                        <a:rPr lang="en-US" sz="1400" dirty="0" smtClean="0"/>
                        <a:t>%&gt;11 gm/dl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60909">
                <a:tc>
                  <a:txBody>
                    <a:bodyPr/>
                    <a:lstStyle/>
                    <a:p>
                      <a:r>
                        <a:rPr lang="en-US" dirty="0" smtClean="0"/>
                        <a:t>Vascular Access </a:t>
                      </a:r>
                    </a:p>
                    <a:p>
                      <a:r>
                        <a:rPr lang="en-US" sz="1400" dirty="0" smtClean="0"/>
                        <a:t>&lt;40%</a:t>
                      </a:r>
                      <a:r>
                        <a:rPr lang="en-US" sz="1400" baseline="0" dirty="0" smtClean="0"/>
                        <a:t> AVF &amp; &gt;30% Catheter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60909">
                <a:tc>
                  <a:txBody>
                    <a:bodyPr/>
                    <a:lstStyle/>
                    <a:p>
                      <a:r>
                        <a:rPr lang="en-US" dirty="0" smtClean="0"/>
                        <a:t>SMR </a:t>
                      </a:r>
                    </a:p>
                    <a:p>
                      <a:r>
                        <a:rPr lang="en-US" sz="1400" dirty="0" smtClean="0"/>
                        <a:t>3</a:t>
                      </a:r>
                      <a:r>
                        <a:rPr lang="en-US" sz="1400" baseline="0" dirty="0" smtClean="0"/>
                        <a:t> year cumulative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60909">
                <a:tc>
                  <a:txBody>
                    <a:bodyPr/>
                    <a:lstStyle/>
                    <a:p>
                      <a:r>
                        <a:rPr lang="en-US" dirty="0" smtClean="0"/>
                        <a:t>SHR</a:t>
                      </a:r>
                    </a:p>
                    <a:p>
                      <a:r>
                        <a:rPr lang="en-US" sz="1400" dirty="0" smtClean="0"/>
                        <a:t>3 year cumulative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19952">
                <a:tc>
                  <a:txBody>
                    <a:bodyPr/>
                    <a:lstStyle/>
                    <a:p>
                      <a:r>
                        <a:rPr lang="en-US" dirty="0" smtClean="0"/>
                        <a:t>Data</a:t>
                      </a:r>
                      <a:r>
                        <a:rPr lang="en-US" baseline="0" dirty="0" smtClean="0"/>
                        <a:t> Compliance </a:t>
                      </a:r>
                      <a:r>
                        <a:rPr lang="en-US" sz="1400" baseline="0" dirty="0" smtClean="0"/>
                        <a:t>(1 year)</a:t>
                      </a:r>
                    </a:p>
                    <a:p>
                      <a:r>
                        <a:rPr lang="en-US" sz="1400" baseline="0" dirty="0" smtClean="0"/>
                        <a:t>Patient tracking, 2728, 2746, Annual Survey, Fistula First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 points</a:t>
                      </a:r>
                      <a:r>
                        <a:rPr lang="en-US" baseline="0" dirty="0" smtClean="0"/>
                        <a:t> each area</a:t>
                      </a:r>
                    </a:p>
                    <a:p>
                      <a:r>
                        <a:rPr lang="en-US" baseline="0" dirty="0" smtClean="0"/>
                        <a:t>10 Points Total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60909">
                <a:tc>
                  <a:txBody>
                    <a:bodyPr/>
                    <a:lstStyle/>
                    <a:p>
                      <a:r>
                        <a:rPr lang="en-US" dirty="0" smtClean="0"/>
                        <a:t>Network Project Participation</a:t>
                      </a:r>
                    </a:p>
                    <a:p>
                      <a:r>
                        <a:rPr lang="en-US" sz="1400" dirty="0" smtClean="0"/>
                        <a:t>4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dirty="0" smtClean="0"/>
                        <a:t> Quarter Elab Reporting</a:t>
                      </a:r>
                      <a:endParaRPr lang="en-US" sz="14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54258">
                <a:tc>
                  <a:txBody>
                    <a:bodyPr/>
                    <a:lstStyle/>
                    <a:p>
                      <a:r>
                        <a:rPr lang="en-US" dirty="0" smtClean="0"/>
                        <a:t>Grievances &amp; Complaints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 points maximum each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E5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MRB Interventions</a:t>
            </a:r>
            <a:endParaRPr lang="en-US" b="1" dirty="0">
              <a:solidFill>
                <a:srgbClr val="7E5D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1676400"/>
          <a:ext cx="7924800" cy="4235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3962400"/>
              </a:tblGrid>
              <a:tr h="511277">
                <a:tc>
                  <a:txBody>
                    <a:bodyPr/>
                    <a:lstStyle/>
                    <a:p>
                      <a:r>
                        <a:rPr lang="en-US" dirty="0" smtClean="0"/>
                        <a:t>Points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Intervention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78412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 points</a:t>
                      </a:r>
                      <a:endParaRPr lang="en-US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Notification Letter - Congratulations</a:t>
                      </a:r>
                      <a:endParaRPr lang="en-US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27819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1-10 points</a:t>
                      </a:r>
                      <a:endParaRPr lang="en-US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Notification Letter including educational opportunities in areas of deficiency</a:t>
                      </a:r>
                      <a:endParaRPr lang="en-US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6616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11-39 points</a:t>
                      </a:r>
                      <a:endParaRPr lang="en-US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Notification Letter including educational opportunities in areas of deficiency and recommendations to internally review</a:t>
                      </a:r>
                      <a:endParaRPr lang="en-US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MRB Interventions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VIP Treatment: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Visible, Interactive &amp; Proactive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2286001"/>
          <a:ext cx="8077200" cy="3785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  <a:gridCol w="4038600"/>
              </a:tblGrid>
              <a:tr h="432832">
                <a:tc>
                  <a:txBody>
                    <a:bodyPr/>
                    <a:lstStyle/>
                    <a:p>
                      <a:r>
                        <a:rPr lang="en-US" dirty="0" smtClean="0"/>
                        <a:t>Points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Intervention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106060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40-49 points</a:t>
                      </a:r>
                      <a:endParaRPr lang="en-US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Action plan with 6 month improvement</a:t>
                      </a:r>
                    </a:p>
                    <a:p>
                      <a:r>
                        <a:rPr lang="en-US" sz="1800" dirty="0" smtClean="0"/>
                        <a:t>Monthly phone calls</a:t>
                      </a:r>
                    </a:p>
                    <a:p>
                      <a:r>
                        <a:rPr lang="en-US" sz="1800" dirty="0" smtClean="0"/>
                        <a:t>Educational attendance required </a:t>
                      </a:r>
                    </a:p>
                    <a:p>
                      <a:r>
                        <a:rPr lang="en-US" sz="1800" dirty="0" smtClean="0"/>
                        <a:t>Routine MRB feedback</a:t>
                      </a:r>
                      <a:endParaRPr lang="en-US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08208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50+ points</a:t>
                      </a:r>
                      <a:endParaRPr lang="en-US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Site visit</a:t>
                      </a:r>
                      <a:endParaRPr lang="en-US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082082">
                <a:tc>
                  <a:txBody>
                    <a:bodyPr/>
                    <a:lstStyle/>
                    <a:p>
                      <a:r>
                        <a:rPr lang="en-US" dirty="0" smtClean="0"/>
                        <a:t>≥ 40 points x 3 consecutive years</a:t>
                      </a:r>
                      <a:endParaRPr lang="en-US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Site visit</a:t>
                      </a:r>
                      <a:endParaRPr lang="en-US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Profiling System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Intervention Outcomes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42999" y="1524001"/>
          <a:ext cx="6629402" cy="4621549"/>
        </p:xfrm>
        <a:graphic>
          <a:graphicData uri="http://schemas.openxmlformats.org/drawingml/2006/table">
            <a:tbl>
              <a:tblPr/>
              <a:tblGrid>
                <a:gridCol w="3130550"/>
                <a:gridCol w="713582"/>
                <a:gridCol w="736600"/>
                <a:gridCol w="1024335"/>
                <a:gridCol w="1024335"/>
              </a:tblGrid>
              <a:tr h="2965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Category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35" marR="610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5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2005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35" marR="610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5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2006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35" marR="610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5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2007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35" marR="610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5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2008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35" marR="610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5D00"/>
                    </a:solidFill>
                  </a:tcPr>
                </a:tc>
              </a:tr>
              <a:tr h="4817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Anemia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35" marR="610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35" marR="610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N/A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35" marR="610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N/A</a:t>
                      </a:r>
                    </a:p>
                  </a:txBody>
                  <a:tcPr marL="61035" marR="610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N/A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35" marR="610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Adequacy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35" marR="610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35" marR="610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35" marR="610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35" marR="610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35" marR="610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≤40% Fistula AND &gt; 30%Catheters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35" marR="610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198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35" marR="610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164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35" marR="610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135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35" marR="610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35" marR="610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SMR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35" marR="610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62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35" marR="610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35" marR="610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35" marR="610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35" marR="610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SHR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35" marR="610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25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35" marR="610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35" marR="610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35" marR="610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35" marR="610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35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Data Compliance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35" marR="610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68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35" marR="610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35" marR="610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148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35" marR="610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184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35" marR="610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7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Fistula First Reporting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35" marR="610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35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35" marR="610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35" marR="610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35" marR="610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35" marR="610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th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Quarter ELab Reporting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35" marR="610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37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35" marR="610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35" marR="610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35" marR="610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35" marR="610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Grievances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35" marR="610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35" marR="610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35" marR="610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35" marR="610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035" marR="610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Networks 9/10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Facility Profile:  2005 - 2008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  <p:graphicFrame>
        <p:nvGraphicFramePr>
          <p:cNvPr id="1026" name="Content Placeholder 4"/>
          <p:cNvGraphicFramePr>
            <a:graphicFrameLocks noGrp="1"/>
          </p:cNvGraphicFramePr>
          <p:nvPr/>
        </p:nvGraphicFramePr>
        <p:xfrm>
          <a:off x="508000" y="1651000"/>
          <a:ext cx="8128000" cy="4424363"/>
        </p:xfrm>
        <a:graphic>
          <a:graphicData uri="http://schemas.openxmlformats.org/presentationml/2006/ole">
            <p:oleObj spid="_x0000_s1026" name="Chart" r:id="rId3" imgW="8132769" imgH="442608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>
            <a:noAutofit/>
          </a:bodyPr>
          <a:lstStyle/>
          <a:p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Networks 9/10 </a:t>
            </a:r>
            <a:b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Facility Profiling System </a:t>
            </a:r>
            <a:b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MRB Update</a:t>
            </a:r>
            <a:endParaRPr lang="en-US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381000" y="1925638"/>
          <a:ext cx="8305800" cy="4404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5767"/>
                <a:gridCol w="3230033"/>
              </a:tblGrid>
              <a:tr h="345810">
                <a:tc>
                  <a:txBody>
                    <a:bodyPr/>
                    <a:lstStyle/>
                    <a:p>
                      <a:r>
                        <a:rPr lang="en-US" dirty="0" smtClean="0"/>
                        <a:t>Indicator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Points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5978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Adequacy – HD only</a:t>
                      </a:r>
                    </a:p>
                    <a:p>
                      <a:r>
                        <a:rPr lang="en-US" sz="1200" dirty="0" smtClean="0"/>
                        <a:t> Kt/V &amp; URR</a:t>
                      </a:r>
                      <a:r>
                        <a:rPr lang="en-US" sz="1200" baseline="0" dirty="0" smtClean="0"/>
                        <a:t> - </a:t>
                      </a:r>
                      <a:r>
                        <a:rPr lang="en-US" sz="1200" dirty="0" smtClean="0"/>
                        <a:t>1 year</a:t>
                      </a:r>
                      <a:endParaRPr lang="en-US" sz="12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1305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Anemia </a:t>
                      </a:r>
                    </a:p>
                    <a:p>
                      <a:r>
                        <a:rPr lang="en-US" sz="1200" dirty="0" smtClean="0"/>
                        <a:t>Two standard deviations</a:t>
                      </a:r>
                      <a:r>
                        <a:rPr lang="en-US" sz="1200" baseline="0" dirty="0" smtClean="0"/>
                        <a:t> above Network mean  </a:t>
                      </a:r>
                      <a:r>
                        <a:rPr lang="en-US" sz="1200" dirty="0" smtClean="0"/>
                        <a:t>&lt;10</a:t>
                      </a:r>
                      <a:r>
                        <a:rPr lang="en-US" sz="1200" baseline="0" dirty="0" smtClean="0"/>
                        <a:t>,  &gt;12</a:t>
                      </a:r>
                    </a:p>
                    <a:p>
                      <a:r>
                        <a:rPr lang="en-US" sz="1200" baseline="0" dirty="0" smtClean="0"/>
                        <a:t>Two standard deviations below Network mean 10 - 12</a:t>
                      </a:r>
                      <a:endParaRPr lang="en-US" sz="1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0516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Vascular Access </a:t>
                      </a:r>
                    </a:p>
                    <a:p>
                      <a:r>
                        <a:rPr lang="en-US" sz="1200" dirty="0" smtClean="0"/>
                        <a:t>&lt;45%</a:t>
                      </a:r>
                      <a:r>
                        <a:rPr lang="en-US" sz="1200" baseline="0" dirty="0" smtClean="0"/>
                        <a:t> AVF </a:t>
                      </a:r>
                    </a:p>
                    <a:p>
                      <a:r>
                        <a:rPr lang="en-US" sz="1200" baseline="0" dirty="0" smtClean="0"/>
                        <a:t>&gt;30% Catheter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8533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SMR </a:t>
                      </a:r>
                    </a:p>
                    <a:p>
                      <a:r>
                        <a:rPr lang="en-US" sz="1200" dirty="0" smtClean="0"/>
                        <a:t>3</a:t>
                      </a:r>
                      <a:r>
                        <a:rPr lang="en-US" sz="1200" baseline="0" dirty="0" smtClean="0"/>
                        <a:t> year cumulative</a:t>
                      </a:r>
                      <a:endParaRPr lang="en-US" sz="1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8533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SHR</a:t>
                      </a:r>
                    </a:p>
                    <a:p>
                      <a:r>
                        <a:rPr lang="en-US" sz="1200" dirty="0" smtClean="0"/>
                        <a:t>3 year cumulative</a:t>
                      </a:r>
                      <a:endParaRPr lang="en-US" sz="12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364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Data</a:t>
                      </a:r>
                      <a:r>
                        <a:rPr lang="en-US" sz="1200" baseline="0" dirty="0" smtClean="0"/>
                        <a:t> Compliance (1 year)</a:t>
                      </a:r>
                    </a:p>
                    <a:p>
                      <a:r>
                        <a:rPr lang="en-US" sz="1200" baseline="0" dirty="0" smtClean="0"/>
                        <a:t>Patient tracking, 2728, 2746, Annual Survey, Monthly Fistula First</a:t>
                      </a:r>
                      <a:endParaRPr lang="en-US" sz="1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2.5 points</a:t>
                      </a:r>
                      <a:r>
                        <a:rPr lang="en-US" sz="1200" baseline="0" dirty="0" smtClean="0"/>
                        <a:t> each area</a:t>
                      </a:r>
                    </a:p>
                    <a:p>
                      <a:r>
                        <a:rPr lang="en-US" sz="1200" baseline="0" dirty="0" smtClean="0"/>
                        <a:t>10 Points Total</a:t>
                      </a:r>
                      <a:endParaRPr lang="en-US" sz="1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8533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Network Project Participation</a:t>
                      </a:r>
                    </a:p>
                    <a:p>
                      <a:r>
                        <a:rPr lang="en-US" sz="1200" dirty="0" smtClean="0"/>
                        <a:t>4</a:t>
                      </a:r>
                      <a:r>
                        <a:rPr lang="en-US" sz="1200" baseline="30000" dirty="0" smtClean="0"/>
                        <a:t>th</a:t>
                      </a:r>
                      <a:r>
                        <a:rPr lang="en-US" sz="1200" dirty="0" smtClean="0"/>
                        <a:t> Quarter Elab Reporting</a:t>
                      </a:r>
                      <a:endParaRPr lang="en-US" sz="12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 </a:t>
                      </a:r>
                      <a:endParaRPr lang="en-US" sz="12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0652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Grievances &amp; Complaints</a:t>
                      </a:r>
                      <a:endParaRPr lang="en-US" sz="1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 points maximum each</a:t>
                      </a:r>
                      <a:endParaRPr lang="en-US" sz="1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Facility Profiling System Attributes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 summary:</a:t>
            </a:r>
          </a:p>
          <a:p>
            <a:r>
              <a:rPr lang="en-US" dirty="0" smtClean="0"/>
              <a:t>Identifies poor performers/facilities that need assistance;</a:t>
            </a:r>
          </a:p>
          <a:p>
            <a:r>
              <a:rPr lang="en-US" dirty="0" smtClean="0"/>
              <a:t>Educates facility staff in QAPI and improving outcomes;</a:t>
            </a:r>
          </a:p>
          <a:p>
            <a:r>
              <a:rPr lang="en-US" dirty="0" smtClean="0"/>
              <a:t>Improves overall Network outcomes through early identification and intervention; and,</a:t>
            </a:r>
          </a:p>
          <a:p>
            <a:r>
              <a:rPr lang="en-US" dirty="0" smtClean="0"/>
              <a:t>Improves quality of patient care.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33400" y="685800"/>
            <a:ext cx="82296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7E5D00"/>
                </a:solidFill>
              </a:rPr>
              <a:t>To Understand Quality in a Dialysis Unit, You Only Need to Review Clinical Performance Measures/Outcomes.</a:t>
            </a:r>
            <a:endParaRPr lang="en-US" sz="4400" b="1" dirty="0">
              <a:solidFill>
                <a:srgbClr val="7E5D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90600" y="3932237"/>
            <a:ext cx="7696200" cy="1401763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itchFamily="34" charset="0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True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itchFamily="34" charset="0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False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33400" y="685800"/>
            <a:ext cx="8229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7E5D00"/>
                </a:solidFill>
              </a:rPr>
              <a:t>What Quality Indicators Would You Include In a Facility Profile?</a:t>
            </a:r>
            <a:endParaRPr lang="en-US" sz="4400" b="1" dirty="0">
              <a:solidFill>
                <a:srgbClr val="7E5D0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14400" y="2438400"/>
            <a:ext cx="7696200" cy="3200400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itchFamily="34" charset="0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 Values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itchFamily="34" charset="0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Clinical Performance Measures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itchFamily="34" charset="0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Patient Complaints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itchFamily="34" charset="0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Mortality Rates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itchFamily="34" charset="0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 Of The Above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E5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Network’s Role in Identifying</a:t>
            </a:r>
            <a:br>
              <a:rPr lang="en-US" b="1" dirty="0" smtClean="0">
                <a:solidFill>
                  <a:srgbClr val="7E5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7E5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Facilities At-Risk</a:t>
            </a:r>
            <a:endParaRPr lang="en-US" dirty="0">
              <a:solidFill>
                <a:srgbClr val="7E5D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To identify dialysis facilities in need of improvement and deploy intervention strategies based on levels of performance</a:t>
            </a:r>
          </a:p>
          <a:p>
            <a:r>
              <a:rPr lang="en-US" dirty="0" smtClean="0"/>
              <a:t>Utilize all available quality indicators, demographics and subjective data to determine aggregate facility performance.</a:t>
            </a:r>
          </a:p>
          <a:p>
            <a:r>
              <a:rPr lang="en-US" dirty="0" smtClean="0"/>
              <a:t>High risk, high volume, problem prone areas are given priority.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 renal community collaboration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E5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Quantitative Data Sources </a:t>
            </a:r>
            <a:br>
              <a:rPr lang="en-US" b="1" dirty="0" smtClean="0">
                <a:solidFill>
                  <a:srgbClr val="7E5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7E5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Available to ESRD Networks</a:t>
            </a:r>
            <a:endParaRPr lang="en-US" dirty="0">
              <a:solidFill>
                <a:srgbClr val="7E5D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E-Lab:  Clinical components formerly included in the CPM project (outcome measures only)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Dialysis Facility Reports (KECC):  SMR, SHR, STR, vascular access, clinical components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Vascular access (Fistula First Breakthrough Initiative)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State Survey Agency reports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Data compliance reports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Compliance with Network QI initiatives/activities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Complaints and Grievances and Vocational Rehabilitation data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E5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Quantitative Data Sources (cont.) Facility Demographic Data</a:t>
            </a:r>
            <a:endParaRPr lang="en-US" dirty="0">
              <a:solidFill>
                <a:srgbClr val="7E5D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Size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Location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Affiliation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Case Mix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Elements reported on the chronic medical evidence and the death forms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E5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Qualitative Data</a:t>
            </a:r>
            <a:endParaRPr lang="en-US" dirty="0">
              <a:solidFill>
                <a:srgbClr val="7E5D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Absence of a Quality Assessment and Performance Improvement Program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Inadequate staffing and staff turnover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Absence of key staff positions that meet the personnel qualifications in the Conditions for Coverage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Absence of staff training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Patient-satisfaction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Reports of safety concerns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Perceived lack of leadership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Perceived lack of resources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Individual facility/patient requests/complaints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Media Reports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E5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Dialysis Facility Profile Objectives</a:t>
            </a:r>
            <a:endParaRPr lang="en-US" dirty="0">
              <a:solidFill>
                <a:srgbClr val="7E5D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and maintain a process to compare facility outcomes.</a:t>
            </a:r>
          </a:p>
          <a:p>
            <a:r>
              <a:rPr lang="en-US" dirty="0" smtClean="0"/>
              <a:t>Each Network has a method of tracking and trending facility outcomes.</a:t>
            </a:r>
          </a:p>
          <a:p>
            <a:r>
              <a:rPr lang="en-US" dirty="0" smtClean="0"/>
              <a:t>Poor performing (outlier) facilities are identified and interventions are initiated.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E5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Network Interventions</a:t>
            </a:r>
            <a:endParaRPr lang="en-US" dirty="0">
              <a:solidFill>
                <a:srgbClr val="7E5D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Process</a:t>
            </a:r>
          </a:p>
          <a:p>
            <a:pPr lvl="1">
              <a:lnSpc>
                <a:spcPct val="80000"/>
              </a:lnSpc>
            </a:pPr>
            <a:r>
              <a:rPr lang="en-US" sz="3200" dirty="0" smtClean="0"/>
              <a:t>Network and MRB Review of all available data</a:t>
            </a:r>
          </a:p>
          <a:p>
            <a:pPr lvl="1">
              <a:lnSpc>
                <a:spcPct val="80000"/>
              </a:lnSpc>
            </a:pPr>
            <a:r>
              <a:rPr lang="en-US" sz="3200" dirty="0" smtClean="0"/>
              <a:t>Facility notification</a:t>
            </a:r>
          </a:p>
          <a:p>
            <a:pPr lvl="1">
              <a:lnSpc>
                <a:spcPct val="80000"/>
              </a:lnSpc>
            </a:pPr>
            <a:r>
              <a:rPr lang="en-US" sz="3200" dirty="0" smtClean="0"/>
              <a:t>Facility internal review</a:t>
            </a:r>
          </a:p>
          <a:p>
            <a:pPr lvl="1">
              <a:lnSpc>
                <a:spcPct val="80000"/>
              </a:lnSpc>
            </a:pPr>
            <a:r>
              <a:rPr lang="en-US" sz="3200" dirty="0" smtClean="0"/>
              <a:t>Network/MRB required facility review, action plan, and/or on-site visit or off-site review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Facility selection may be affected by current Network projects or CMS directives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Intervention Goal – Targeted facilities will be expected to improve.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renal community collaboration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uman">
      <a:fillStyleLst>
        <a:solidFill>
          <a:schemeClr val="phClr"/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 cap="rnd" cmpd="sng" algn="ctr">
          <a:solidFill>
            <a:schemeClr val="phClr"/>
          </a:solidFill>
          <a:prstDash val="solid"/>
        </a:ln>
        <a:ln w="12700" cap="rnd" cmpd="sng" algn="ctr">
          <a:solidFill>
            <a:schemeClr val="phClr"/>
          </a:solidFill>
          <a:prstDash val="solid"/>
        </a:ln>
        <a:ln w="2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 rotWithShape="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 rotWithShape="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98</TotalTime>
  <Words>921</Words>
  <Application>Microsoft Office PowerPoint</Application>
  <PresentationFormat>On-screen Show (4:3)</PresentationFormat>
  <Paragraphs>281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Chart</vt:lpstr>
      <vt:lpstr>Creating a Culture of Quality:   Developing the Infrastructure to Meet  Quality Improvement Requirements   </vt:lpstr>
      <vt:lpstr>Slide 2</vt:lpstr>
      <vt:lpstr>Slide 3</vt:lpstr>
      <vt:lpstr>Network’s Role in Identifying Facilities At-Risk</vt:lpstr>
      <vt:lpstr>Quantitative Data Sources  Available to ESRD Networks</vt:lpstr>
      <vt:lpstr>Quantitative Data Sources (cont.) Facility Demographic Data</vt:lpstr>
      <vt:lpstr>Qualitative Data</vt:lpstr>
      <vt:lpstr>Dialysis Facility Profile Objectives</vt:lpstr>
      <vt:lpstr>Network Interventions</vt:lpstr>
      <vt:lpstr>Network Technical Assistance</vt:lpstr>
      <vt:lpstr>Networks 9/10 Case Study</vt:lpstr>
      <vt:lpstr>Networks 9/10  Facility Profiling System</vt:lpstr>
      <vt:lpstr>Networks 9/10  Facility Profiling System</vt:lpstr>
      <vt:lpstr>MRB Interventions</vt:lpstr>
      <vt:lpstr>MRB Interventions VIP Treatment:  Visible, Interactive &amp; Proactive</vt:lpstr>
      <vt:lpstr>Profiling System  Intervention Outcomes</vt:lpstr>
      <vt:lpstr>Networks 9/10  Facility Profile:  2005 - 2008</vt:lpstr>
      <vt:lpstr>Networks 9/10  Facility Profiling System  MRB Update</vt:lpstr>
      <vt:lpstr>Facility Profiling System Attributes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25</cp:revision>
  <dcterms:created xsi:type="dcterms:W3CDTF">2011-03-02T14:20:00Z</dcterms:created>
  <dcterms:modified xsi:type="dcterms:W3CDTF">2011-03-11T01:59:15Z</dcterms:modified>
</cp:coreProperties>
</file>