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75" r:id="rId3"/>
    <p:sldId id="301" r:id="rId4"/>
    <p:sldId id="258" r:id="rId5"/>
    <p:sldId id="261" r:id="rId6"/>
    <p:sldId id="260" r:id="rId7"/>
    <p:sldId id="259" r:id="rId8"/>
    <p:sldId id="272" r:id="rId9"/>
    <p:sldId id="266" r:id="rId10"/>
    <p:sldId id="271" r:id="rId11"/>
    <p:sldId id="277" r:id="rId12"/>
    <p:sldId id="274" r:id="rId13"/>
    <p:sldId id="300" r:id="rId14"/>
    <p:sldId id="263" r:id="rId15"/>
    <p:sldId id="264" r:id="rId16"/>
    <p:sldId id="262" r:id="rId17"/>
    <p:sldId id="276" r:id="rId18"/>
    <p:sldId id="270" r:id="rId19"/>
    <p:sldId id="269" r:id="rId20"/>
    <p:sldId id="268" r:id="rId21"/>
    <p:sldId id="278" r:id="rId22"/>
    <p:sldId id="279" r:id="rId23"/>
    <p:sldId id="280" r:id="rId24"/>
    <p:sldId id="273" r:id="rId25"/>
    <p:sldId id="257" r:id="rId26"/>
    <p:sldId id="287" r:id="rId27"/>
    <p:sldId id="288" r:id="rId28"/>
    <p:sldId id="289" r:id="rId29"/>
    <p:sldId id="290" r:id="rId30"/>
    <p:sldId id="292" r:id="rId31"/>
    <p:sldId id="291" r:id="rId32"/>
    <p:sldId id="293" r:id="rId33"/>
    <p:sldId id="294" r:id="rId34"/>
    <p:sldId id="295" r:id="rId35"/>
    <p:sldId id="296" r:id="rId36"/>
    <p:sldId id="299" r:id="rId37"/>
    <p:sldId id="297" r:id="rId38"/>
    <p:sldId id="298" r:id="rId39"/>
    <p:sldId id="267" r:id="rId40"/>
    <p:sldId id="302" r:id="rId41"/>
    <p:sldId id="303" r:id="rId42"/>
    <p:sldId id="305" r:id="rId43"/>
    <p:sldId id="30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0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29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8FD8-DEC3-4E21-A63E-3922D22CF54A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B897-5237-466D-9FC5-386AEC104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96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CFA85231-6E99-46DD-AC09-FF5BE28D3A0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153408" y="6172202"/>
            <a:ext cx="474295" cy="533398"/>
            <a:chOff x="6688500" y="5410213"/>
            <a:chExt cx="688968" cy="698909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688500" y="5496804"/>
              <a:ext cx="412565" cy="53995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6786925" y="5410213"/>
              <a:ext cx="412565" cy="53995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5"/>
            <p:cNvSpPr txBox="1">
              <a:spLocks noChangeArrowheads="1" noChangeShapeType="1"/>
            </p:cNvSpPr>
            <p:nvPr/>
          </p:nvSpPr>
          <p:spPr bwMode="auto">
            <a:xfrm>
              <a:off x="6983769" y="5496801"/>
              <a:ext cx="393699" cy="612321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/>
              <a:t>Developing a sustainable culture of quality &amp; dealing with recidivists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2578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Peter B. DeOreo, MD, FACP</a:t>
            </a:r>
          </a:p>
          <a:p>
            <a:pPr algn="r"/>
            <a:r>
              <a:rPr lang="en-US" sz="1600" dirty="0" smtClean="0"/>
              <a:t>Centers for Dialysis Care</a:t>
            </a:r>
          </a:p>
          <a:p>
            <a:pPr algn="r"/>
            <a:r>
              <a:rPr lang="en-US" sz="1600" dirty="0" smtClean="0"/>
              <a:t>Cleveland, OH  </a:t>
            </a:r>
          </a:p>
          <a:p>
            <a:pPr algn="r"/>
            <a:r>
              <a:rPr lang="en-US" sz="1600" dirty="0" err="1" smtClean="0"/>
              <a:t>pbd@cdcare.org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Facts about Systems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When placed in the same system, people, however different, tend to produce similar results. -- </a:t>
            </a:r>
            <a:r>
              <a:rPr lang="en-US" sz="1800" dirty="0">
                <a:latin typeface="Arial" charset="0"/>
              </a:rPr>
              <a:t>Peter </a:t>
            </a:r>
            <a:r>
              <a:rPr lang="en-US" sz="1800" dirty="0" err="1">
                <a:latin typeface="Arial" charset="0"/>
              </a:rPr>
              <a:t>Senge</a:t>
            </a:r>
            <a:endParaRPr lang="en-US" sz="1800" dirty="0">
              <a:latin typeface="Arial" charset="0"/>
            </a:endParaRPr>
          </a:p>
          <a:p>
            <a:pPr>
              <a:spcBef>
                <a:spcPts val="1800"/>
              </a:spcBef>
              <a:buFontTx/>
              <a:buNone/>
            </a:pPr>
            <a:r>
              <a:rPr lang="en-US" sz="2800" dirty="0">
                <a:latin typeface="Arial" charset="0"/>
              </a:rPr>
              <a:t>Every system is perfectly designed to get exactly the results it gets. -- </a:t>
            </a:r>
            <a:r>
              <a:rPr lang="en-US" sz="1800" dirty="0">
                <a:latin typeface="Arial" charset="0"/>
              </a:rPr>
              <a:t>Donald Berwick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sz="2800" dirty="0">
                <a:latin typeface="Arial" charset="0"/>
              </a:rPr>
              <a:t>If you do what you always do, </a:t>
            </a:r>
            <a:r>
              <a:rPr lang="en-US" sz="2800" dirty="0" smtClean="0">
                <a:latin typeface="Arial" charset="0"/>
              </a:rPr>
              <a:t>you’ll </a:t>
            </a:r>
            <a:r>
              <a:rPr lang="en-US" sz="2800" dirty="0">
                <a:latin typeface="Arial" charset="0"/>
              </a:rPr>
              <a:t>get what </a:t>
            </a:r>
            <a:r>
              <a:rPr lang="en-US" sz="2800" dirty="0" smtClean="0">
                <a:latin typeface="Arial" charset="0"/>
              </a:rPr>
              <a:t>you’ve </a:t>
            </a:r>
            <a:r>
              <a:rPr lang="en-US" sz="2800" dirty="0">
                <a:latin typeface="Arial" charset="0"/>
              </a:rPr>
              <a:t>always got. -- </a:t>
            </a:r>
            <a:r>
              <a:rPr lang="en-US" sz="1800" dirty="0">
                <a:latin typeface="Arial" charset="0"/>
              </a:rPr>
              <a:t>W. Edwards Deming</a:t>
            </a:r>
          </a:p>
          <a:p>
            <a:pPr>
              <a:spcBef>
                <a:spcPts val="1800"/>
              </a:spcBef>
              <a:buFontTx/>
              <a:buNone/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944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Culture is a System Property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1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Change a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elements of human performance</a:t>
            </a:r>
          </a:p>
          <a:p>
            <a:r>
              <a:rPr lang="en-US" dirty="0"/>
              <a:t>Understand what influences behavior</a:t>
            </a:r>
          </a:p>
          <a:p>
            <a:r>
              <a:rPr lang="en-US" dirty="0" smtClean="0"/>
              <a:t>Balance “no blame” with “accountability”</a:t>
            </a:r>
          </a:p>
          <a:p>
            <a:r>
              <a:rPr lang="en-US" dirty="0" smtClean="0"/>
              <a:t>Balance “no blame” with “just workplace”</a:t>
            </a:r>
          </a:p>
          <a:p>
            <a:r>
              <a:rPr lang="en-US" dirty="0" smtClean="0"/>
              <a:t>Demand open and respectful communication among and between all members of the team</a:t>
            </a:r>
          </a:p>
          <a:p>
            <a:r>
              <a:rPr lang="en-US" dirty="0" smtClean="0"/>
              <a:t>Demand visible and effective leadership from the Medical Director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55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change the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581400"/>
          </a:xfrm>
        </p:spPr>
        <p:txBody>
          <a:bodyPr/>
          <a:lstStyle/>
          <a:p>
            <a:r>
              <a:rPr lang="en-US" dirty="0" smtClean="0"/>
              <a:t>Change the system</a:t>
            </a:r>
          </a:p>
          <a:p>
            <a:r>
              <a:rPr lang="en-US" dirty="0" smtClean="0"/>
              <a:t>Change the reward structure</a:t>
            </a:r>
          </a:p>
          <a:p>
            <a:r>
              <a:rPr lang="en-US" dirty="0" smtClean="0"/>
              <a:t>Exploit the factors that influence behavior</a:t>
            </a:r>
          </a:p>
          <a:p>
            <a:r>
              <a:rPr lang="en-US" dirty="0" smtClean="0"/>
              <a:t>To change the outcomes of care, change the behavior (process of care) that supports the desired outcome.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Human Performance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3886200" cy="2971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Skills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Rules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Knowledge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119372" cy="3268751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Programmed schema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If --&gt; Then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Synthetic thought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53253" name="Line 7"/>
          <p:cNvSpPr>
            <a:spLocks noChangeShapeType="1"/>
          </p:cNvSpPr>
          <p:nvPr/>
        </p:nvSpPr>
        <p:spPr bwMode="auto">
          <a:xfrm>
            <a:off x="3289300" y="2247900"/>
            <a:ext cx="11684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8"/>
          <p:cNvSpPr>
            <a:spLocks noChangeShapeType="1"/>
          </p:cNvSpPr>
          <p:nvPr/>
        </p:nvSpPr>
        <p:spPr bwMode="auto">
          <a:xfrm>
            <a:off x="3289300" y="3302000"/>
            <a:ext cx="11684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9"/>
          <p:cNvSpPr>
            <a:spLocks noChangeShapeType="1"/>
          </p:cNvSpPr>
          <p:nvPr/>
        </p:nvSpPr>
        <p:spPr bwMode="auto">
          <a:xfrm>
            <a:off x="3289300" y="4305300"/>
            <a:ext cx="11684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56" name="Group 15"/>
          <p:cNvGrpSpPr>
            <a:grpSpLocks/>
          </p:cNvGrpSpPr>
          <p:nvPr/>
        </p:nvGrpSpPr>
        <p:grpSpPr bwMode="auto">
          <a:xfrm>
            <a:off x="2662238" y="1855788"/>
            <a:ext cx="1879600" cy="2735262"/>
            <a:chOff x="1964" y="1169"/>
            <a:chExt cx="1184" cy="1723"/>
          </a:xfrm>
        </p:grpSpPr>
        <p:grpSp>
          <p:nvGrpSpPr>
            <p:cNvPr id="53258" name="Group 12"/>
            <p:cNvGrpSpPr>
              <a:grpSpLocks/>
            </p:cNvGrpSpPr>
            <p:nvPr/>
          </p:nvGrpSpPr>
          <p:grpSpPr bwMode="auto">
            <a:xfrm>
              <a:off x="1964" y="1169"/>
              <a:ext cx="1184" cy="1148"/>
              <a:chOff x="1552" y="1232"/>
              <a:chExt cx="1184" cy="1148"/>
            </a:xfrm>
          </p:grpSpPr>
          <p:sp>
            <p:nvSpPr>
              <p:cNvPr id="53260" name="Text Box 10"/>
              <p:cNvSpPr txBox="1">
                <a:spLocks noChangeArrowheads="1"/>
              </p:cNvSpPr>
              <p:nvPr/>
            </p:nvSpPr>
            <p:spPr bwMode="auto">
              <a:xfrm>
                <a:off x="1552" y="1232"/>
                <a:ext cx="1184" cy="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dirty="0"/>
                  <a:t>feed forward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800" dirty="0"/>
                  <a:t>routine</a:t>
                </a:r>
              </a:p>
            </p:txBody>
          </p:sp>
          <p:sp>
            <p:nvSpPr>
              <p:cNvPr id="53261" name="Text Box 11"/>
              <p:cNvSpPr txBox="1">
                <a:spLocks noChangeArrowheads="1"/>
              </p:cNvSpPr>
              <p:nvPr/>
            </p:nvSpPr>
            <p:spPr bwMode="auto">
              <a:xfrm>
                <a:off x="1552" y="1889"/>
                <a:ext cx="1184" cy="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/>
                  <a:t>feed forward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800"/>
                  <a:t>trained for</a:t>
                </a:r>
              </a:p>
            </p:txBody>
          </p:sp>
        </p:grpSp>
        <p:sp>
          <p:nvSpPr>
            <p:cNvPr id="53259" name="Text Box 13"/>
            <p:cNvSpPr txBox="1">
              <a:spLocks noChangeArrowheads="1"/>
            </p:cNvSpPr>
            <p:nvPr/>
          </p:nvSpPr>
          <p:spPr bwMode="auto">
            <a:xfrm>
              <a:off x="2070" y="2488"/>
              <a:ext cx="9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/>
                <a:t>feed back</a:t>
              </a:r>
            </a:p>
            <a:p>
              <a:r>
                <a:rPr lang="en-US" sz="1800"/>
                <a:t>trial and error</a:t>
              </a:r>
              <a:endParaRPr lang="en-US" b="1"/>
            </a:p>
          </p:txBody>
        </p:sp>
      </p:grpSp>
      <p:sp>
        <p:nvSpPr>
          <p:cNvPr id="53257" name="Text Box 14"/>
          <p:cNvSpPr txBox="1">
            <a:spLocks noChangeArrowheads="1"/>
          </p:cNvSpPr>
          <p:nvPr/>
        </p:nvSpPr>
        <p:spPr bwMode="auto">
          <a:xfrm>
            <a:off x="6705600" y="1143000"/>
            <a:ext cx="191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 dirty="0"/>
              <a:t>after Rasmussen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5073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Performance and Error Type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Performance Level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Skill based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Rule based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Knowledge </a:t>
            </a:r>
            <a:r>
              <a:rPr lang="en-US" dirty="0">
                <a:latin typeface="Arial" charset="0"/>
                <a:ea typeface="ＭＳ Ｐゴシック" charset="0"/>
              </a:rPr>
              <a:t>based	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Error Type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Slips and Lapses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Inattention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Over attention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RB mistakes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Good Rules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Bad </a:t>
            </a:r>
            <a:r>
              <a:rPr lang="en-US" dirty="0" smtClean="0">
                <a:latin typeface="Arial" charset="0"/>
                <a:ea typeface="ＭＳ Ｐゴシック" charset="0"/>
              </a:rPr>
              <a:t>Rules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</a:rPr>
              <a:t>Too few rules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KB mistakes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Bias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Cognitive Strain</a:t>
            </a:r>
          </a:p>
        </p:txBody>
      </p:sp>
    </p:spTree>
    <p:extLst>
      <p:ext uri="{BB962C8B-B14F-4D97-AF65-F5344CB8AC3E}">
        <p14:creationId xmlns:p14="http://schemas.microsoft.com/office/powerpoint/2010/main" xmlns="" val="1781112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Assigning </a:t>
            </a:r>
            <a:r>
              <a:rPr lang="en-US" dirty="0" smtClean="0">
                <a:latin typeface="Arial" charset="0"/>
              </a:rPr>
              <a:t>Blame</a:t>
            </a:r>
            <a:br>
              <a:rPr lang="en-US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(holding accountable)</a:t>
            </a:r>
            <a:endParaRPr lang="en-US" sz="2200" dirty="0">
              <a:latin typeface="Arial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30238" y="1866900"/>
            <a:ext cx="912812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Action intended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58800" y="3062288"/>
            <a:ext cx="1031875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Outcome intended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57213" y="4616450"/>
            <a:ext cx="103187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sabotage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309813" y="1868488"/>
            <a:ext cx="1031875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Drugs involved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897313" y="1868488"/>
            <a:ext cx="1031875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Knowing violation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735638" y="1866900"/>
            <a:ext cx="1270000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Reasonable man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7392988" y="1973263"/>
            <a:ext cx="103187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Prior Acts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228850" y="3181350"/>
            <a:ext cx="1031875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Medical condition?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924175" y="4510088"/>
            <a:ext cx="103187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possible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714875" y="4948238"/>
            <a:ext cx="1031875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System error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948363" y="4851400"/>
            <a:ext cx="103187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negligent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032250" y="3170238"/>
            <a:ext cx="1055688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Good procedure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7010400" y="3429000"/>
            <a:ext cx="1143000" cy="52322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/>
              <a:t>Blame</a:t>
            </a:r>
            <a:r>
              <a:rPr lang="en-US" sz="1400" dirty="0" smtClean="0">
                <a:sym typeface="Wingdings"/>
              </a:rPr>
              <a:t></a:t>
            </a:r>
          </a:p>
          <a:p>
            <a:r>
              <a:rPr lang="en-US" sz="1400" dirty="0" smtClean="0"/>
              <a:t>correction</a:t>
            </a:r>
            <a:endParaRPr lang="en-US" sz="1400" dirty="0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767388" y="3170238"/>
            <a:ext cx="1150937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Training or experience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804988" y="4364038"/>
            <a:ext cx="1031875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No excuse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540125" y="5267325"/>
            <a:ext cx="103187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reckless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7929563" y="4330700"/>
            <a:ext cx="103187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Blameless</a:t>
            </a:r>
          </a:p>
        </p:txBody>
      </p:sp>
      <p:cxnSp>
        <p:nvCxnSpPr>
          <p:cNvPr id="52244" name="AutoShape 20"/>
          <p:cNvCxnSpPr>
            <a:cxnSpLocks noChangeShapeType="1"/>
            <a:stCxn id="52227" idx="2"/>
            <a:endCxn id="52228" idx="0"/>
          </p:cNvCxnSpPr>
          <p:nvPr/>
        </p:nvCxnSpPr>
        <p:spPr bwMode="auto">
          <a:xfrm flipH="1">
            <a:off x="1074738" y="2393950"/>
            <a:ext cx="12700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45" name="AutoShape 21"/>
          <p:cNvCxnSpPr>
            <a:cxnSpLocks noChangeShapeType="1"/>
            <a:stCxn id="52228" idx="2"/>
            <a:endCxn id="52228" idx="2"/>
          </p:cNvCxnSpPr>
          <p:nvPr/>
        </p:nvCxnSpPr>
        <p:spPr bwMode="auto">
          <a:xfrm>
            <a:off x="1074738" y="35893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46" name="AutoShape 22"/>
          <p:cNvCxnSpPr>
            <a:cxnSpLocks noChangeShapeType="1"/>
            <a:stCxn id="52228" idx="2"/>
            <a:endCxn id="52229" idx="0"/>
          </p:cNvCxnSpPr>
          <p:nvPr/>
        </p:nvCxnSpPr>
        <p:spPr bwMode="auto">
          <a:xfrm flipH="1">
            <a:off x="1073150" y="3589338"/>
            <a:ext cx="1588" cy="1027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47" name="AutoShape 23"/>
          <p:cNvCxnSpPr>
            <a:cxnSpLocks noChangeShapeType="1"/>
            <a:stCxn id="52227" idx="2"/>
            <a:endCxn id="52228" idx="0"/>
          </p:cNvCxnSpPr>
          <p:nvPr/>
        </p:nvCxnSpPr>
        <p:spPr bwMode="auto">
          <a:xfrm flipH="1">
            <a:off x="1074738" y="2393950"/>
            <a:ext cx="12700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48" name="AutoShape 24"/>
          <p:cNvCxnSpPr>
            <a:cxnSpLocks noChangeShapeType="1"/>
            <a:stCxn id="52228" idx="3"/>
            <a:endCxn id="52230" idx="1"/>
          </p:cNvCxnSpPr>
          <p:nvPr/>
        </p:nvCxnSpPr>
        <p:spPr bwMode="auto">
          <a:xfrm flipV="1">
            <a:off x="1590675" y="2132013"/>
            <a:ext cx="719138" cy="1193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49" name="AutoShape 25"/>
          <p:cNvCxnSpPr>
            <a:cxnSpLocks noChangeShapeType="1"/>
            <a:stCxn id="52236" idx="0"/>
            <a:endCxn id="52232" idx="1"/>
          </p:cNvCxnSpPr>
          <p:nvPr/>
        </p:nvCxnSpPr>
        <p:spPr bwMode="auto">
          <a:xfrm flipV="1">
            <a:off x="5230813" y="2130425"/>
            <a:ext cx="504825" cy="2817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0" name="AutoShape 26"/>
          <p:cNvCxnSpPr>
            <a:cxnSpLocks noChangeShapeType="1"/>
            <a:stCxn id="52230" idx="3"/>
            <a:endCxn id="52231" idx="1"/>
          </p:cNvCxnSpPr>
          <p:nvPr/>
        </p:nvCxnSpPr>
        <p:spPr bwMode="auto">
          <a:xfrm>
            <a:off x="3341688" y="2132013"/>
            <a:ext cx="55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1" name="AutoShape 27"/>
          <p:cNvCxnSpPr>
            <a:cxnSpLocks noChangeShapeType="1"/>
            <a:endCxn id="52232" idx="1"/>
          </p:cNvCxnSpPr>
          <p:nvPr/>
        </p:nvCxnSpPr>
        <p:spPr bwMode="auto">
          <a:xfrm>
            <a:off x="4953000" y="2130425"/>
            <a:ext cx="7826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2" name="AutoShape 28"/>
          <p:cNvCxnSpPr>
            <a:cxnSpLocks noChangeShapeType="1"/>
            <a:stCxn id="52240" idx="2"/>
            <a:endCxn id="52237" idx="0"/>
          </p:cNvCxnSpPr>
          <p:nvPr/>
        </p:nvCxnSpPr>
        <p:spPr bwMode="auto">
          <a:xfrm>
            <a:off x="6343650" y="3697288"/>
            <a:ext cx="120650" cy="115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3" name="AutoShape 29"/>
          <p:cNvCxnSpPr>
            <a:cxnSpLocks noChangeShapeType="1"/>
            <a:stCxn id="52232" idx="2"/>
            <a:endCxn id="52240" idx="0"/>
          </p:cNvCxnSpPr>
          <p:nvPr/>
        </p:nvCxnSpPr>
        <p:spPr bwMode="auto">
          <a:xfrm flipH="1">
            <a:off x="6343650" y="2393950"/>
            <a:ext cx="26988" cy="776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4" name="AutoShape 30"/>
          <p:cNvCxnSpPr>
            <a:cxnSpLocks noChangeShapeType="1"/>
            <a:stCxn id="52233" idx="2"/>
          </p:cNvCxnSpPr>
          <p:nvPr/>
        </p:nvCxnSpPr>
        <p:spPr bwMode="auto">
          <a:xfrm flipH="1">
            <a:off x="7632700" y="2287588"/>
            <a:ext cx="276225" cy="1185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5" name="AutoShape 31"/>
          <p:cNvCxnSpPr>
            <a:cxnSpLocks noChangeShapeType="1"/>
            <a:stCxn id="52233" idx="2"/>
            <a:endCxn id="52243" idx="0"/>
          </p:cNvCxnSpPr>
          <p:nvPr/>
        </p:nvCxnSpPr>
        <p:spPr bwMode="auto">
          <a:xfrm>
            <a:off x="7908925" y="2287588"/>
            <a:ext cx="536575" cy="2043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6" name="AutoShape 32"/>
          <p:cNvCxnSpPr>
            <a:cxnSpLocks noChangeShapeType="1"/>
            <a:stCxn id="52230" idx="2"/>
            <a:endCxn id="52234" idx="0"/>
          </p:cNvCxnSpPr>
          <p:nvPr/>
        </p:nvCxnSpPr>
        <p:spPr bwMode="auto">
          <a:xfrm flipH="1">
            <a:off x="2744788" y="2395538"/>
            <a:ext cx="80962" cy="785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7" name="AutoShape 33"/>
          <p:cNvCxnSpPr>
            <a:cxnSpLocks noChangeShapeType="1"/>
            <a:stCxn id="52231" idx="2"/>
            <a:endCxn id="52238" idx="0"/>
          </p:cNvCxnSpPr>
          <p:nvPr/>
        </p:nvCxnSpPr>
        <p:spPr bwMode="auto">
          <a:xfrm>
            <a:off x="4413250" y="2395538"/>
            <a:ext cx="147638" cy="774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8" name="AutoShape 34"/>
          <p:cNvCxnSpPr>
            <a:cxnSpLocks noChangeShapeType="1"/>
            <a:stCxn id="52234" idx="2"/>
            <a:endCxn id="52241" idx="0"/>
          </p:cNvCxnSpPr>
          <p:nvPr/>
        </p:nvCxnSpPr>
        <p:spPr bwMode="auto">
          <a:xfrm flipH="1">
            <a:off x="2320925" y="3708400"/>
            <a:ext cx="423863" cy="655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59" name="AutoShape 35"/>
          <p:cNvCxnSpPr>
            <a:cxnSpLocks noChangeShapeType="1"/>
            <a:stCxn id="52234" idx="2"/>
            <a:endCxn id="52235" idx="0"/>
          </p:cNvCxnSpPr>
          <p:nvPr/>
        </p:nvCxnSpPr>
        <p:spPr bwMode="auto">
          <a:xfrm>
            <a:off x="2744788" y="3708400"/>
            <a:ext cx="695325" cy="801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60" name="AutoShape 36"/>
          <p:cNvCxnSpPr>
            <a:cxnSpLocks noChangeShapeType="1"/>
            <a:stCxn id="52238" idx="2"/>
            <a:endCxn id="52242" idx="0"/>
          </p:cNvCxnSpPr>
          <p:nvPr/>
        </p:nvCxnSpPr>
        <p:spPr bwMode="auto">
          <a:xfrm flipH="1">
            <a:off x="4056063" y="3697288"/>
            <a:ext cx="504825" cy="1570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61" name="AutoShape 37"/>
          <p:cNvCxnSpPr>
            <a:cxnSpLocks noChangeShapeType="1"/>
            <a:stCxn id="52238" idx="2"/>
            <a:endCxn id="52236" idx="0"/>
          </p:cNvCxnSpPr>
          <p:nvPr/>
        </p:nvCxnSpPr>
        <p:spPr bwMode="auto">
          <a:xfrm>
            <a:off x="4560888" y="3697288"/>
            <a:ext cx="669925" cy="125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62" name="AutoShape 38"/>
          <p:cNvCxnSpPr>
            <a:cxnSpLocks noChangeShapeType="1"/>
            <a:stCxn id="52227" idx="3"/>
            <a:endCxn id="52230" idx="1"/>
          </p:cNvCxnSpPr>
          <p:nvPr/>
        </p:nvCxnSpPr>
        <p:spPr bwMode="auto">
          <a:xfrm>
            <a:off x="1543050" y="2130425"/>
            <a:ext cx="7667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63" name="AutoShape 39"/>
          <p:cNvCxnSpPr>
            <a:cxnSpLocks noChangeShapeType="1"/>
            <a:stCxn id="52232" idx="3"/>
            <a:endCxn id="52233" idx="1"/>
          </p:cNvCxnSpPr>
          <p:nvPr/>
        </p:nvCxnSpPr>
        <p:spPr bwMode="auto">
          <a:xfrm>
            <a:off x="7005638" y="2130425"/>
            <a:ext cx="387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2264" name="AutoShape 40"/>
          <p:cNvCxnSpPr>
            <a:cxnSpLocks noChangeShapeType="1"/>
            <a:stCxn id="52240" idx="2"/>
            <a:endCxn id="52236" idx="0"/>
          </p:cNvCxnSpPr>
          <p:nvPr/>
        </p:nvCxnSpPr>
        <p:spPr bwMode="auto">
          <a:xfrm flipH="1">
            <a:off x="5230813" y="3697288"/>
            <a:ext cx="1112837" cy="1250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7467600" y="5638800"/>
            <a:ext cx="15001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400" dirty="0" smtClean="0"/>
              <a:t>James 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93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change behavior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If your explanation for all poor performance is the employee is “lazy” and “stupid”</a:t>
            </a:r>
          </a:p>
          <a:p>
            <a:pPr lvl="1"/>
            <a:r>
              <a:rPr lang="en-US" sz="2400" dirty="0"/>
              <a:t>You assume an unfixable </a:t>
            </a:r>
            <a:r>
              <a:rPr lang="en-US" sz="2400" dirty="0" smtClean="0"/>
              <a:t>condition.</a:t>
            </a:r>
            <a:endParaRPr lang="en-US" sz="2400" dirty="0"/>
          </a:p>
          <a:p>
            <a:pPr lvl="1"/>
            <a:r>
              <a:rPr lang="en-US" sz="2400" dirty="0" smtClean="0"/>
              <a:t>Your </a:t>
            </a:r>
            <a:r>
              <a:rPr lang="en-US" sz="2400" dirty="0"/>
              <a:t>interventions are </a:t>
            </a:r>
            <a:r>
              <a:rPr lang="en-US" sz="2400" dirty="0" smtClean="0"/>
              <a:t>limited.</a:t>
            </a:r>
            <a:endParaRPr lang="en-US" sz="2400" dirty="0"/>
          </a:p>
          <a:p>
            <a:pPr lvl="1"/>
            <a:r>
              <a:rPr lang="en-US" sz="2400" dirty="0" smtClean="0"/>
              <a:t>Your success will be limited.</a:t>
            </a:r>
          </a:p>
          <a:p>
            <a:pPr lvl="1"/>
            <a:r>
              <a:rPr lang="en-US" sz="2400" dirty="0" smtClean="0"/>
              <a:t>You have to explain who hired and trained all these lazy and stupid people.</a:t>
            </a:r>
          </a:p>
          <a:p>
            <a:r>
              <a:rPr lang="en-US" sz="2800" dirty="0" smtClean="0"/>
              <a:t>If they weren’t lazy and stupid when you hired them, what about working for you makes them lazy and stupid?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4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Behavior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raditional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Charisma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Perks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Not necessary</a:t>
            </a:r>
          </a:p>
          <a:p>
            <a:r>
              <a:rPr lang="en-US" sz="2000" dirty="0" smtClean="0"/>
              <a:t>“dispositional” </a:t>
            </a:r>
            <a:r>
              <a:rPr lang="en-US" sz="2000" dirty="0" err="1" smtClean="0"/>
              <a:t>vs</a:t>
            </a:r>
            <a:r>
              <a:rPr lang="en-US" sz="2000" dirty="0" smtClean="0"/>
              <a:t> “situational”</a:t>
            </a:r>
          </a:p>
          <a:p>
            <a:r>
              <a:rPr lang="en-US" sz="2000" dirty="0" smtClean="0"/>
              <a:t>Kills relationship (win/loss)</a:t>
            </a:r>
          </a:p>
          <a:p>
            <a:r>
              <a:rPr lang="en-US" sz="2000" dirty="0" smtClean="0"/>
              <a:t>Inspires resistance</a:t>
            </a:r>
          </a:p>
          <a:p>
            <a:r>
              <a:rPr lang="en-US" sz="2000" dirty="0" smtClean="0"/>
              <a:t>Transient</a:t>
            </a:r>
          </a:p>
          <a:p>
            <a:r>
              <a:rPr lang="en-US" sz="2000" dirty="0" smtClean="0"/>
              <a:t>May demotivate</a:t>
            </a:r>
          </a:p>
          <a:p>
            <a:r>
              <a:rPr lang="en-US" sz="2000" dirty="0" smtClean="0"/>
              <a:t>Makes satisfaction external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52600" y="2753061"/>
            <a:ext cx="2972227" cy="142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52600" y="2895600"/>
            <a:ext cx="2971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2895600"/>
            <a:ext cx="2971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2895600"/>
            <a:ext cx="2971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3352800"/>
            <a:ext cx="3048000" cy="83820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76400" y="3352800"/>
            <a:ext cx="3048000" cy="121920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121834" y="2362200"/>
            <a:ext cx="2602566" cy="83212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114800" y="533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/>
              <a:t>Patterson et. al.: </a:t>
            </a:r>
            <a:r>
              <a:rPr lang="en-US" u="sng" dirty="0" smtClean="0"/>
              <a:t>Crucial Confrontations</a:t>
            </a:r>
            <a:endParaRPr lang="en-US" u="sng" dirty="0"/>
          </a:p>
          <a:p>
            <a:pPr algn="r"/>
            <a:r>
              <a:rPr lang="en-US" dirty="0"/>
              <a:t>McGraw-Hill, New York, </a:t>
            </a:r>
            <a:r>
              <a:rPr lang="en-US" dirty="0" smtClean="0"/>
              <a:t>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28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 anchor="t"/>
          <a:lstStyle/>
          <a:p>
            <a:r>
              <a:rPr lang="en-US" dirty="0" smtClean="0"/>
              <a:t>Six Sources of Influence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97D5D-194C-CF45-A05C-208D40C289A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4392703"/>
              </p:ext>
            </p:extLst>
          </p:nvPr>
        </p:nvGraphicFramePr>
        <p:xfrm>
          <a:off x="914400" y="1524000"/>
          <a:ext cx="70866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7591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Locus</a:t>
                      </a:r>
                      <a:endParaRPr lang="en-US" sz="18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Motivation</a:t>
                      </a:r>
                      <a:endParaRPr lang="en-US" sz="18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Ability</a:t>
                      </a:r>
                      <a:endParaRPr lang="en-US" sz="1800" dirty="0"/>
                    </a:p>
                  </a:txBody>
                  <a:tcPr marT="45703" marB="45703" anchor="ctr"/>
                </a:tc>
              </a:tr>
              <a:tr h="11514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Personal (me)</a:t>
                      </a:r>
                    </a:p>
                    <a:p>
                      <a:pPr algn="ctr"/>
                      <a:r>
                        <a:rPr lang="en-US" sz="1800" dirty="0" smtClean="0"/>
                        <a:t>(values)</a:t>
                      </a:r>
                      <a:endParaRPr lang="en-US" sz="18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Pain &amp; Pleasure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Undesirable </a:t>
                      </a:r>
                      <a:r>
                        <a:rPr lang="en-US" sz="1600" dirty="0" smtClean="0">
                          <a:sym typeface="Wingdings"/>
                        </a:rPr>
                        <a:t></a:t>
                      </a:r>
                      <a:r>
                        <a:rPr lang="en-US" sz="1600" baseline="0" dirty="0" smtClean="0"/>
                        <a:t> desirable</a:t>
                      </a:r>
                      <a:endParaRPr lang="en-US" sz="14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Strength</a:t>
                      </a:r>
                      <a:r>
                        <a:rPr lang="en-US" sz="1800" baseline="0" dirty="0" smtClean="0"/>
                        <a:t> &amp; Weakness</a:t>
                      </a:r>
                      <a:endParaRPr lang="en-US" sz="1800" dirty="0"/>
                    </a:p>
                  </a:txBody>
                  <a:tcPr marT="45703" marB="45703" anchor="ctr"/>
                </a:tc>
              </a:tr>
              <a:tr h="7591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Social</a:t>
                      </a:r>
                      <a:r>
                        <a:rPr lang="en-US" sz="1800" baseline="0" dirty="0" smtClean="0"/>
                        <a:t> (us, others)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(culture)</a:t>
                      </a:r>
                      <a:endParaRPr lang="en-US" sz="18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Praise &amp; Pressure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Harness Peer Pressure</a:t>
                      </a:r>
                      <a:endParaRPr lang="en-US" sz="14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Help &amp; Hindrance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Social Capital</a:t>
                      </a:r>
                      <a:endParaRPr lang="en-US" sz="1600" dirty="0"/>
                    </a:p>
                  </a:txBody>
                  <a:tcPr marT="45703" marB="45703" anchor="ctr"/>
                </a:tc>
              </a:tr>
              <a:tr h="106411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Structure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(them, things, space)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(mission)</a:t>
                      </a:r>
                      <a:endParaRPr lang="en-US" sz="18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Carrots &amp; Sticks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Design rewards</a:t>
                      </a:r>
                    </a:p>
                    <a:p>
                      <a:pPr algn="ctr"/>
                      <a:r>
                        <a:rPr lang="en-US" sz="1600" dirty="0" smtClean="0"/>
                        <a:t>Demand accountability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Bridges &amp; Barriers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/>
                        <a:t>Change the Environment</a:t>
                      </a:r>
                      <a:endParaRPr lang="en-US" sz="1600" dirty="0"/>
                    </a:p>
                  </a:txBody>
                  <a:tcPr marT="45703" marB="45703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0600" y="5486400"/>
            <a:ext cx="320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Patterson et. al.: </a:t>
            </a:r>
            <a:r>
              <a:rPr lang="en-US" sz="1600" u="sng" dirty="0" smtClean="0"/>
              <a:t>Influencer</a:t>
            </a:r>
          </a:p>
          <a:p>
            <a:pPr algn="r"/>
            <a:r>
              <a:rPr lang="en-US" sz="1600" dirty="0" smtClean="0"/>
              <a:t>McGraw-Hill, New York, 2008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1524000"/>
            <a:ext cx="0" cy="373380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191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934200" cy="1143000"/>
          </a:xfrm>
        </p:spPr>
        <p:txBody>
          <a:bodyPr/>
          <a:lstStyle/>
          <a:p>
            <a:r>
              <a:rPr lang="en-US" dirty="0" smtClean="0"/>
              <a:t>Quality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133600"/>
            <a:ext cx="6934200" cy="3124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Q</a:t>
            </a:r>
            <a:r>
              <a:rPr lang="en-US" sz="2400" b="1" dirty="0" smtClean="0"/>
              <a:t>uality </a:t>
            </a:r>
            <a:r>
              <a:rPr lang="en-US" sz="2400" b="1" dirty="0"/>
              <a:t>of care is the degree to which health services for individuals and populations increase the likelihood of desired health outcomes and are consistent with current professional knowledge</a:t>
            </a:r>
            <a:r>
              <a:rPr lang="en-US" sz="2400" b="1" dirty="0" smtClean="0"/>
              <a:t>.</a:t>
            </a:r>
            <a:r>
              <a:rPr lang="en-US" sz="2400" b="1" dirty="0"/>
              <a:t> </a:t>
            </a:r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endParaRPr lang="en-US" sz="1600" dirty="0"/>
          </a:p>
          <a:p>
            <a:pPr marL="0" indent="0" algn="r">
              <a:buNone/>
            </a:pPr>
            <a:r>
              <a:rPr lang="en-US" sz="1600" dirty="0" smtClean="0"/>
              <a:t>Kathleen </a:t>
            </a:r>
            <a:r>
              <a:rPr lang="en-US" sz="1600" dirty="0" err="1" smtClean="0"/>
              <a:t>N.Lohr</a:t>
            </a:r>
            <a:r>
              <a:rPr lang="en-US" sz="1600" dirty="0" smtClean="0"/>
              <a:t>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dirty="0" smtClean="0"/>
              <a:t>A </a:t>
            </a:r>
            <a:r>
              <a:rPr lang="en-US" sz="1600" dirty="0"/>
              <a:t>Strategy for Quality </a:t>
            </a:r>
            <a:r>
              <a:rPr lang="en-US" sz="1600" dirty="0" smtClean="0"/>
              <a:t>Assurance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dirty="0" smtClean="0"/>
              <a:t>Institute of Medicine, 1990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5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 anchor="t"/>
          <a:lstStyle/>
          <a:p>
            <a:pPr algn="ctr">
              <a:defRPr/>
            </a:pPr>
            <a:r>
              <a:rPr lang="en-US" sz="2800" dirty="0" smtClean="0"/>
              <a:t>Another way to look at Root Cause Analysis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A6B6DE-FEFD-4545-B60F-776C374FFF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524000"/>
            <a:ext cx="74295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72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47118" y="1584424"/>
            <a:ext cx="5257800" cy="4525963"/>
          </a:xfrm>
        </p:spPr>
        <p:txBody>
          <a:bodyPr/>
          <a:lstStyle/>
          <a:p>
            <a:r>
              <a:rPr lang="en-US" dirty="0" smtClean="0"/>
              <a:t>Staff Turnover</a:t>
            </a:r>
          </a:p>
          <a:p>
            <a:r>
              <a:rPr lang="en-US" dirty="0"/>
              <a:t>Enhancing RN leadership</a:t>
            </a:r>
          </a:p>
          <a:p>
            <a:r>
              <a:rPr lang="en-US" dirty="0"/>
              <a:t>HD Outcomes</a:t>
            </a:r>
          </a:p>
          <a:p>
            <a:pPr lvl="1"/>
            <a:r>
              <a:rPr lang="en-US" dirty="0" err="1"/>
              <a:t>Kt</a:t>
            </a:r>
            <a:r>
              <a:rPr lang="en-US" dirty="0"/>
              <a:t>/V</a:t>
            </a:r>
          </a:p>
          <a:p>
            <a:pPr lvl="1"/>
            <a:r>
              <a:rPr lang="en-US" dirty="0"/>
              <a:t>Dry Weight</a:t>
            </a:r>
          </a:p>
          <a:p>
            <a:r>
              <a:rPr lang="en-US" dirty="0"/>
              <a:t>QAPI process</a:t>
            </a:r>
          </a:p>
          <a:p>
            <a:r>
              <a:rPr lang="en-US" dirty="0" smtClean="0"/>
              <a:t>Allergy to </a:t>
            </a:r>
            <a:r>
              <a:rPr lang="en-US" dirty="0" err="1" smtClean="0"/>
              <a:t>Vancomycin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5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New Hires (RN’s and Patient Care Techs)</a:t>
            </a:r>
          </a:p>
          <a:p>
            <a:r>
              <a:rPr lang="en-US" dirty="0" smtClean="0"/>
              <a:t>Exit Interview, Surveys, Focus Groups</a:t>
            </a:r>
          </a:p>
          <a:p>
            <a:pPr lvl="1"/>
            <a:r>
              <a:rPr lang="en-US" dirty="0" smtClean="0"/>
              <a:t>Practice different than P&amp;P and training</a:t>
            </a:r>
          </a:p>
          <a:p>
            <a:pPr lvl="1"/>
            <a:r>
              <a:rPr lang="en-US" dirty="0" smtClean="0"/>
              <a:t>Emphasis on speed, short cuts “encouraged”</a:t>
            </a:r>
          </a:p>
          <a:p>
            <a:pPr lvl="1"/>
            <a:r>
              <a:rPr lang="en-US" dirty="0" smtClean="0"/>
              <a:t>Schedule not followed creating time conflicts</a:t>
            </a:r>
          </a:p>
          <a:p>
            <a:pPr lvl="1"/>
            <a:r>
              <a:rPr lang="en-US" dirty="0" smtClean="0"/>
              <a:t>Hazing and Intimidation</a:t>
            </a:r>
          </a:p>
          <a:p>
            <a:pPr lvl="1"/>
            <a:r>
              <a:rPr lang="en-US" dirty="0" smtClean="0"/>
              <a:t>RN’s afraid of retribution if hold Techs accountable</a:t>
            </a:r>
          </a:p>
          <a:p>
            <a:pPr lvl="1"/>
            <a:r>
              <a:rPr lang="en-US" dirty="0" smtClean="0"/>
              <a:t>Patient’s inappropriate comments and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8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516295"/>
              </p:ext>
            </p:extLst>
          </p:nvPr>
        </p:nvGraphicFramePr>
        <p:xfrm>
          <a:off x="685800" y="685800"/>
          <a:ext cx="7620000" cy="49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76600"/>
                <a:gridCol w="3200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Locus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Motivation</a:t>
                      </a:r>
                      <a:endParaRPr lang="en-US" sz="14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Ability</a:t>
                      </a:r>
                      <a:endParaRPr lang="en-US" sz="1600" dirty="0"/>
                    </a:p>
                  </a:txBody>
                  <a:tcPr marT="45703" marB="45703" anchor="ctr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Personal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“go along” easier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Not able to stand</a:t>
                      </a:r>
                      <a:r>
                        <a:rPr lang="en-US" sz="1800" baseline="0" dirty="0" smtClean="0"/>
                        <a:t> up</a:t>
                      </a:r>
                    </a:p>
                    <a:p>
                      <a:pPr algn="l"/>
                      <a:r>
                        <a:rPr lang="en-US" sz="1800" baseline="0" dirty="0" smtClean="0"/>
                        <a:t>Not aware that not acceptable</a:t>
                      </a:r>
                    </a:p>
                    <a:p>
                      <a:pPr algn="l"/>
                      <a:r>
                        <a:rPr lang="en-US" sz="1800" baseline="0" dirty="0" smtClean="0"/>
                        <a:t>Didn’t recognize as bullying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dirty="0" smtClean="0"/>
                        <a:t>Peer pressure contrary to</a:t>
                      </a:r>
                      <a:r>
                        <a:rPr lang="en-US" sz="1800" baseline="0" dirty="0" smtClean="0"/>
                        <a:t> P&amp;P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baseline="0" dirty="0" smtClean="0"/>
                        <a:t>Emphasis on Speed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baseline="0" dirty="0" smtClean="0"/>
                        <a:t>Got to “suck it up” to work here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My patient</a:t>
                      </a:r>
                      <a:r>
                        <a:rPr lang="en-US" sz="1800" baseline="0" dirty="0" smtClean="0"/>
                        <a:t> your patient, no “our patient”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51001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Structure </a:t>
                      </a:r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 consistent accountability to P&amp;P</a:t>
                      </a:r>
                      <a:r>
                        <a:rPr lang="en-US" sz="1800" baseline="0" dirty="0" smtClean="0"/>
                        <a:t> or schedule adherence</a:t>
                      </a:r>
                    </a:p>
                    <a:p>
                      <a:pPr algn="l"/>
                      <a:r>
                        <a:rPr lang="en-US" sz="1800" baseline="0" dirty="0" smtClean="0"/>
                        <a:t>No zero tolerance on bullying</a:t>
                      </a:r>
                      <a:endParaRPr lang="en-US" sz="1800" dirty="0" smtClean="0"/>
                    </a:p>
                    <a:p>
                      <a:pPr algn="l"/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Schedule</a:t>
                      </a:r>
                      <a:r>
                        <a:rPr lang="en-US" sz="1800" baseline="0" dirty="0" smtClean="0"/>
                        <a:t> not efficient</a:t>
                      </a:r>
                    </a:p>
                    <a:p>
                      <a:pPr algn="l"/>
                      <a:r>
                        <a:rPr lang="en-US" sz="1800" baseline="0" dirty="0" smtClean="0"/>
                        <a:t>No consistent Response to patient intimidation</a:t>
                      </a:r>
                    </a:p>
                    <a:p>
                      <a:pPr algn="l"/>
                      <a:r>
                        <a:rPr lang="en-US" sz="1800" baseline="0" dirty="0" smtClean="0"/>
                        <a:t>4 </a:t>
                      </a:r>
                      <a:r>
                        <a:rPr lang="en-US" sz="1800" baseline="0" dirty="0" err="1" smtClean="0"/>
                        <a:t>hr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pt</a:t>
                      </a:r>
                      <a:r>
                        <a:rPr lang="en-US" sz="1800" baseline="0" dirty="0" smtClean="0"/>
                        <a:t> only 3.5 </a:t>
                      </a:r>
                      <a:r>
                        <a:rPr lang="en-US" sz="1800" baseline="0" dirty="0" err="1" smtClean="0"/>
                        <a:t>hr</a:t>
                      </a:r>
                      <a:r>
                        <a:rPr lang="en-US" sz="1800" baseline="0" dirty="0" smtClean="0"/>
                        <a:t> slots</a:t>
                      </a:r>
                      <a:endParaRPr lang="en-US" sz="1800" dirty="0"/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25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…repeated inappropriate behavior direct or indirect, whether verbal, physical or otherwise, conducted by one or more persons against another or others … undermining the individual’s right to dignity at work.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800" dirty="0" smtClean="0"/>
              <a:t>Task force on the Prevention of Workplace Bullying (2001)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30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bullying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35% of American Workers have experienced bullying firsthand.</a:t>
            </a:r>
          </a:p>
          <a:p>
            <a:r>
              <a:rPr lang="en-US" dirty="0" smtClean="0"/>
              <a:t>75% of </a:t>
            </a:r>
            <a:r>
              <a:rPr lang="en-US" dirty="0"/>
              <a:t>the time, the target of the bullying behavior leaves the company rather than resolves the issue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Turnover attributed to verbal abuse: 24% for staff nurses, 25% for nurse managers.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14400" y="1447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447800"/>
            <a:ext cx="70104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Company wide education on bullying</a:t>
            </a:r>
          </a:p>
          <a:p>
            <a:pPr lvl="1"/>
            <a:r>
              <a:rPr lang="en-US" dirty="0" smtClean="0"/>
              <a:t>Staff do not have to “suck it up” from their peers or patients</a:t>
            </a:r>
          </a:p>
          <a:p>
            <a:r>
              <a:rPr lang="en-US" dirty="0" smtClean="0"/>
              <a:t>Role playing exercises</a:t>
            </a:r>
          </a:p>
          <a:p>
            <a:r>
              <a:rPr lang="en-US" dirty="0" smtClean="0"/>
              <a:t>Clear definitions</a:t>
            </a:r>
          </a:p>
          <a:p>
            <a:r>
              <a:rPr lang="en-US" dirty="0" smtClean="0"/>
              <a:t>Required Behavior</a:t>
            </a:r>
          </a:p>
          <a:p>
            <a:pPr lvl="1"/>
            <a:r>
              <a:rPr lang="en-US" dirty="0" smtClean="0"/>
              <a:t>Hold each other to respectful communication</a:t>
            </a:r>
          </a:p>
          <a:p>
            <a:pPr lvl="1"/>
            <a:r>
              <a:rPr lang="en-US" dirty="0" smtClean="0"/>
              <a:t>Report all incidents</a:t>
            </a:r>
          </a:p>
          <a:p>
            <a:r>
              <a:rPr lang="en-US" dirty="0" smtClean="0"/>
              <a:t>Clarify and apply consequences</a:t>
            </a:r>
          </a:p>
          <a:p>
            <a:pPr lvl="1"/>
            <a:r>
              <a:rPr lang="en-US" dirty="0" smtClean="0"/>
              <a:t>Patients included in the education program</a:t>
            </a:r>
          </a:p>
          <a:p>
            <a:r>
              <a:rPr lang="en-US" dirty="0" smtClean="0"/>
              <a:t>Identification of patients with behavior issues</a:t>
            </a:r>
          </a:p>
          <a:p>
            <a:pPr lvl="1"/>
            <a:r>
              <a:rPr lang="en-US" dirty="0" smtClean="0"/>
              <a:t>care plans (HCTA).</a:t>
            </a:r>
          </a:p>
          <a:p>
            <a:r>
              <a:rPr lang="en-US" dirty="0" smtClean="0"/>
              <a:t>Adoption of computerized scheduling</a:t>
            </a:r>
          </a:p>
          <a:p>
            <a:pPr lvl="1"/>
            <a:r>
              <a:rPr lang="en-US" dirty="0" smtClean="0"/>
              <a:t>Only supervisors can alter or change schedule</a:t>
            </a:r>
          </a:p>
          <a:p>
            <a:pPr lvl="1"/>
            <a:r>
              <a:rPr lang="en-US" dirty="0" smtClean="0"/>
              <a:t>Patients not allowed to come into treatment area before called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6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RN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Decisions resulted in RN’s being out of the treatment area</a:t>
            </a:r>
          </a:p>
          <a:p>
            <a:pPr lvl="1"/>
            <a:r>
              <a:rPr lang="en-US" dirty="0" smtClean="0"/>
              <a:t>Removal of Med Cart took RN to central nursing station to draw up meds</a:t>
            </a:r>
          </a:p>
          <a:p>
            <a:pPr lvl="1"/>
            <a:r>
              <a:rPr lang="en-US" dirty="0" smtClean="0"/>
              <a:t>No outside line in treatment area takes RN to central nursing area to page and respond to MD’s</a:t>
            </a:r>
          </a:p>
          <a:p>
            <a:pPr lvl="1"/>
            <a:r>
              <a:rPr lang="en-US" dirty="0" smtClean="0"/>
              <a:t>Computerization of Care Plan forces RN’s to compete with Techs for treatment area computers</a:t>
            </a:r>
          </a:p>
          <a:p>
            <a:pPr lvl="2"/>
            <a:r>
              <a:rPr lang="en-US" dirty="0" smtClean="0"/>
              <a:t>Techs prefer computers on center desk to </a:t>
            </a:r>
            <a:r>
              <a:rPr lang="en-US" dirty="0" err="1" smtClean="0"/>
              <a:t>chairside</a:t>
            </a:r>
            <a:endParaRPr lang="en-US" dirty="0" smtClean="0"/>
          </a:p>
          <a:p>
            <a:pPr lvl="3"/>
            <a:r>
              <a:rPr lang="en-US" dirty="0" smtClean="0"/>
              <a:t>No need for gloves, Can sit more easily</a:t>
            </a:r>
          </a:p>
          <a:p>
            <a:r>
              <a:rPr lang="en-US" dirty="0" smtClean="0"/>
              <a:t>RN absence undermines Nursing credibility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93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2008076"/>
              </p:ext>
            </p:extLst>
          </p:nvPr>
        </p:nvGraphicFramePr>
        <p:xfrm>
          <a:off x="685800" y="685800"/>
          <a:ext cx="7620000" cy="49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76600"/>
                <a:gridCol w="3200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Locus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Motivation</a:t>
                      </a:r>
                      <a:endParaRPr lang="en-US" sz="14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Ability</a:t>
                      </a:r>
                      <a:endParaRPr lang="en-US" sz="1600" dirty="0"/>
                    </a:p>
                  </a:txBody>
                  <a:tcPr marT="45703" marB="45703" anchor="ctr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Personal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Conflicting expectations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Adherence</a:t>
                      </a:r>
                      <a:r>
                        <a:rPr lang="en-US" sz="1800" baseline="0" dirty="0" smtClean="0"/>
                        <a:t> to Med P&amp;P</a:t>
                      </a:r>
                    </a:p>
                    <a:p>
                      <a:pPr algn="l"/>
                      <a:r>
                        <a:rPr lang="en-US" sz="1800" baseline="0" dirty="0" smtClean="0"/>
                        <a:t>Care Plan completion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dirty="0" smtClean="0"/>
                        <a:t>Detrimental to RN credibility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Competition for</a:t>
                      </a:r>
                      <a:r>
                        <a:rPr lang="en-US" sz="1800" baseline="0" dirty="0" smtClean="0"/>
                        <a:t> the work space as the center desk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51001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Structure </a:t>
                      </a:r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Administration slow to respond</a:t>
                      </a:r>
                      <a:r>
                        <a:rPr lang="en-US" sz="1800" baseline="0" dirty="0" smtClean="0"/>
                        <a:t> to RN concerns</a:t>
                      </a:r>
                    </a:p>
                    <a:p>
                      <a:pPr algn="l"/>
                      <a:r>
                        <a:rPr lang="en-US" sz="1800" baseline="0" dirty="0" smtClean="0"/>
                        <a:t>Task completion more important than professional growth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Design of treatment</a:t>
                      </a:r>
                      <a:r>
                        <a:rPr lang="en-US" sz="1800" baseline="0" dirty="0" smtClean="0"/>
                        <a:t> areas did not keep RN visible and engaged in the conduct of the treatment</a:t>
                      </a:r>
                      <a:endParaRPr lang="en-US" sz="1800" dirty="0"/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55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line “red phone” for MD~RN communication.</a:t>
            </a:r>
          </a:p>
          <a:p>
            <a:r>
              <a:rPr lang="en-US" dirty="0" smtClean="0"/>
              <a:t>Clarification of work area priorities.</a:t>
            </a:r>
          </a:p>
          <a:p>
            <a:r>
              <a:rPr lang="en-US" dirty="0" smtClean="0"/>
              <a:t>Training techs to use the height adjustment on computer carts allowing them to sit at the chair-side with the patient</a:t>
            </a:r>
          </a:p>
          <a:p>
            <a:r>
              <a:rPr lang="en-US" dirty="0" smtClean="0"/>
              <a:t>New, compliant medication preparation area at center desk.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5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/>
          <a:lstStyle/>
          <a:p>
            <a:r>
              <a:rPr lang="en-US" dirty="0" smtClean="0"/>
              <a:t>Culture of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System of Care that enables Quality Care</a:t>
            </a:r>
          </a:p>
          <a:p>
            <a:r>
              <a:rPr lang="en-US" sz="3000" dirty="0" smtClean="0"/>
              <a:t>Keeps the patient at the center of decision making</a:t>
            </a:r>
          </a:p>
          <a:p>
            <a:r>
              <a:rPr lang="en-US" sz="3000" dirty="0" smtClean="0"/>
              <a:t>Clear, simple, and consistent P&amp;P</a:t>
            </a:r>
          </a:p>
          <a:p>
            <a:r>
              <a:rPr lang="en-US" sz="3000" dirty="0" smtClean="0"/>
              <a:t>Universal accountability toward adherence</a:t>
            </a:r>
          </a:p>
          <a:p>
            <a:r>
              <a:rPr lang="en-US" sz="3000" dirty="0" smtClean="0"/>
              <a:t>Leading indicators of critical processes apparent to the “owners” of the process</a:t>
            </a:r>
          </a:p>
          <a:p>
            <a:r>
              <a:rPr lang="en-US" sz="3000" dirty="0" smtClean="0"/>
              <a:t>Data driven improvement cycles</a:t>
            </a:r>
          </a:p>
          <a:p>
            <a:r>
              <a:rPr lang="en-US" sz="3000" dirty="0" smtClean="0"/>
              <a:t>Open and respectful communication among and between </a:t>
            </a:r>
            <a:r>
              <a:rPr lang="en-US" sz="3000" i="1" dirty="0" smtClean="0"/>
              <a:t>all levels </a:t>
            </a:r>
            <a:r>
              <a:rPr lang="en-US" sz="3000" dirty="0" smtClean="0"/>
              <a:t>of the care team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14397" y="14830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2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$ Reward for facility </a:t>
            </a:r>
            <a:r>
              <a:rPr lang="en-US" dirty="0" err="1" smtClean="0"/>
              <a:t>Kt</a:t>
            </a:r>
            <a:r>
              <a:rPr lang="en-US" dirty="0" smtClean="0"/>
              <a:t>/V achievement</a:t>
            </a:r>
          </a:p>
          <a:p>
            <a:r>
              <a:rPr lang="en-US" dirty="0" smtClean="0"/>
              <a:t>Monthly reporting of % </a:t>
            </a:r>
            <a:r>
              <a:rPr lang="en-US" dirty="0" err="1" smtClean="0"/>
              <a:t>pts</a:t>
            </a:r>
            <a:r>
              <a:rPr lang="en-US" dirty="0" smtClean="0"/>
              <a:t> off at ≥ 0.5 KG over dry weight</a:t>
            </a:r>
          </a:p>
          <a:p>
            <a:r>
              <a:rPr lang="en-US" dirty="0" smtClean="0"/>
              <a:t>Noted</a:t>
            </a:r>
          </a:p>
          <a:p>
            <a:pPr lvl="1"/>
            <a:r>
              <a:rPr lang="en-US" dirty="0" smtClean="0"/>
              <a:t>Treatments shortened significantly less frequently on blood day</a:t>
            </a:r>
          </a:p>
          <a:p>
            <a:pPr lvl="1"/>
            <a:r>
              <a:rPr lang="en-US" dirty="0" smtClean="0"/>
              <a:t>Practice of turning blood flow up 50 ml/min on every one on blood day</a:t>
            </a:r>
          </a:p>
          <a:p>
            <a:pPr lvl="1"/>
            <a:r>
              <a:rPr lang="en-US" dirty="0" smtClean="0"/>
              <a:t>Blood flow more likely to be at or above prescribed flow on blood day</a:t>
            </a:r>
          </a:p>
          <a:p>
            <a:pPr lvl="1"/>
            <a:r>
              <a:rPr lang="en-US" dirty="0" smtClean="0"/>
              <a:t>Number of patients with increase in dry weight</a:t>
            </a:r>
          </a:p>
          <a:p>
            <a:pPr lvl="1"/>
            <a:r>
              <a:rPr lang="en-US" dirty="0" smtClean="0"/>
              <a:t>Number of patients 0.4 KG over dry wt.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64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9418944"/>
              </p:ext>
            </p:extLst>
          </p:nvPr>
        </p:nvGraphicFramePr>
        <p:xfrm>
          <a:off x="685800" y="685800"/>
          <a:ext cx="7620000" cy="49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76600"/>
                <a:gridCol w="3200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Locus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Motivation</a:t>
                      </a:r>
                      <a:endParaRPr lang="en-US" sz="14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Ability</a:t>
                      </a:r>
                      <a:endParaRPr lang="en-US" sz="1600" dirty="0"/>
                    </a:p>
                  </a:txBody>
                  <a:tcPr marT="45703" marB="45703" anchor="ctr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Personal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Adherence to MD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rx</a:t>
                      </a:r>
                      <a:r>
                        <a:rPr lang="en-US" sz="1800" baseline="0" dirty="0" smtClean="0"/>
                        <a:t> not pre-eminent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Adequacy</a:t>
                      </a:r>
                      <a:r>
                        <a:rPr lang="en-US" sz="1800" baseline="0" dirty="0" smtClean="0"/>
                        <a:t> not apparent during the treatment </a:t>
                      </a:r>
                    </a:p>
                    <a:p>
                      <a:pPr algn="l"/>
                      <a:r>
                        <a:rPr lang="en-US" sz="1800" baseline="0" dirty="0" smtClean="0"/>
                        <a:t>Only measured once a month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dirty="0" smtClean="0"/>
                        <a:t>Primacy on moving</a:t>
                      </a:r>
                      <a:r>
                        <a:rPr lang="en-US" sz="1800" baseline="0" dirty="0" smtClean="0"/>
                        <a:t> through the schedule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 stigma</a:t>
                      </a:r>
                      <a:r>
                        <a:rPr lang="en-US" sz="1800" baseline="0" dirty="0" smtClean="0"/>
                        <a:t> from inconsistent care</a:t>
                      </a:r>
                      <a:endParaRPr lang="en-US" sz="1800" dirty="0" smtClean="0"/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Schedule</a:t>
                      </a:r>
                      <a:r>
                        <a:rPr lang="en-US" sz="1800" baseline="0" dirty="0" smtClean="0"/>
                        <a:t> conflicts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51001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Structure </a:t>
                      </a:r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Company rewards </a:t>
                      </a:r>
                      <a:r>
                        <a:rPr lang="en-US" sz="1800" u="sng" dirty="0" smtClean="0"/>
                        <a:t>outcome</a:t>
                      </a:r>
                      <a:r>
                        <a:rPr lang="en-US" sz="1800" dirty="0" smtClean="0"/>
                        <a:t> not the process (behavior) that supports the outcome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Dialysis adequacy</a:t>
                      </a:r>
                      <a:r>
                        <a:rPr lang="en-US" sz="1800" baseline="0" dirty="0" smtClean="0"/>
                        <a:t> measured only 1/13 treatments though technology allows surrogates on every treatment</a:t>
                      </a:r>
                      <a:endParaRPr lang="en-US" sz="1800" dirty="0"/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42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addition to Time Out “check list”</a:t>
            </a:r>
          </a:p>
          <a:p>
            <a:r>
              <a:rPr lang="en-US" dirty="0" smtClean="0"/>
              <a:t>RNTL and PCT “shift report”</a:t>
            </a:r>
          </a:p>
          <a:p>
            <a:pPr lvl="1"/>
            <a:r>
              <a:rPr lang="en-US" dirty="0" smtClean="0"/>
              <a:t>Behavior </a:t>
            </a:r>
            <a:r>
              <a:rPr lang="en-US" dirty="0" smtClean="0">
                <a:sym typeface="Wingdings"/>
              </a:rPr>
              <a:t> increased communication and collaboration with RN and PCT at the beginning of the treatment</a:t>
            </a:r>
            <a:endParaRPr lang="en-US" dirty="0" smtClean="0"/>
          </a:p>
          <a:p>
            <a:pPr lvl="2"/>
            <a:r>
              <a:rPr lang="en-US" dirty="0" smtClean="0"/>
              <a:t>Review of Previous treatment</a:t>
            </a:r>
          </a:p>
          <a:p>
            <a:pPr lvl="2"/>
            <a:r>
              <a:rPr lang="en-US" dirty="0" smtClean="0"/>
              <a:t>Review of today’s goals</a:t>
            </a:r>
          </a:p>
          <a:p>
            <a:pPr lvl="2"/>
            <a:r>
              <a:rPr lang="en-US" dirty="0" smtClean="0"/>
              <a:t>Review of active issues in IDT care plan</a:t>
            </a:r>
          </a:p>
          <a:p>
            <a:r>
              <a:rPr lang="en-US" dirty="0" smtClean="0"/>
              <a:t>Identification of issues to be reviewed with MD</a:t>
            </a:r>
          </a:p>
          <a:p>
            <a:pPr lvl="1"/>
            <a:r>
              <a:rPr lang="en-US" dirty="0" smtClean="0"/>
              <a:t>Behavior </a:t>
            </a:r>
            <a:r>
              <a:rPr lang="en-US" dirty="0" smtClean="0">
                <a:sym typeface="Wingdings"/>
              </a:rPr>
              <a:t> increased communication and collaboration with MD and RN </a:t>
            </a:r>
          </a:p>
          <a:p>
            <a:pPr lvl="2"/>
            <a:r>
              <a:rPr lang="en-US" dirty="0" smtClean="0">
                <a:sym typeface="Wingdings"/>
              </a:rPr>
              <a:t>MD “visit request” utility in EMR</a:t>
            </a:r>
          </a:p>
          <a:p>
            <a:pPr lvl="2"/>
            <a:r>
              <a:rPr lang="en-US" dirty="0" smtClean="0">
                <a:sym typeface="Wingdings"/>
              </a:rPr>
              <a:t>RN and MD “check in” at beginning of MD rounds (or round together)</a:t>
            </a:r>
            <a:endParaRPr lang="en-US" dirty="0" smtClean="0"/>
          </a:p>
          <a:p>
            <a:r>
              <a:rPr lang="en-US" dirty="0" smtClean="0"/>
              <a:t>Use of On Line Clearance </a:t>
            </a:r>
            <a:r>
              <a:rPr lang="en-US" dirty="0" err="1" smtClean="0"/>
              <a:t>Kt</a:t>
            </a:r>
            <a:r>
              <a:rPr lang="en-US" dirty="0" smtClean="0"/>
              <a:t>/V</a:t>
            </a:r>
          </a:p>
          <a:p>
            <a:r>
              <a:rPr lang="en-US" dirty="0" smtClean="0"/>
              <a:t>Tracking of </a:t>
            </a:r>
            <a:r>
              <a:rPr lang="en-US" dirty="0" err="1" smtClean="0"/>
              <a:t>Kt</a:t>
            </a:r>
            <a:r>
              <a:rPr lang="en-US" dirty="0" smtClean="0"/>
              <a:t>/V and Dry weight on a per treatment basis</a:t>
            </a:r>
          </a:p>
          <a:p>
            <a:r>
              <a:rPr lang="en-US" dirty="0" smtClean="0"/>
              <a:t>Care team QAPI project (QAPI to the chair side)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90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Cumbersome QAPI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 spent in data aggregation overwhelmed team</a:t>
            </a:r>
          </a:p>
          <a:p>
            <a:r>
              <a:rPr lang="en-US" sz="2800" dirty="0" smtClean="0"/>
              <a:t>More time spent in clerical than analytical tasks</a:t>
            </a:r>
          </a:p>
          <a:p>
            <a:r>
              <a:rPr lang="en-US" sz="2800" dirty="0" smtClean="0"/>
              <a:t>MD perceived as not involved</a:t>
            </a:r>
          </a:p>
          <a:p>
            <a:pPr lvl="1"/>
            <a:r>
              <a:rPr lang="en-US" sz="2400" dirty="0" smtClean="0"/>
              <a:t>Delayed and cancelled meetings</a:t>
            </a:r>
          </a:p>
          <a:p>
            <a:pPr lvl="1"/>
            <a:r>
              <a:rPr lang="en-US" sz="2400" dirty="0" smtClean="0"/>
              <a:t>Distracted by beepers and cell phone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1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2221440"/>
              </p:ext>
            </p:extLst>
          </p:nvPr>
        </p:nvGraphicFramePr>
        <p:xfrm>
          <a:off x="685800" y="685800"/>
          <a:ext cx="7620000" cy="49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76600"/>
                <a:gridCol w="3200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Locus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Motivation</a:t>
                      </a:r>
                      <a:endParaRPr lang="en-US" sz="14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Ability</a:t>
                      </a:r>
                      <a:endParaRPr lang="en-US" sz="1600" dirty="0"/>
                    </a:p>
                  </a:txBody>
                  <a:tcPr marT="45703" marB="45703" anchor="ctr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Personal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Task</a:t>
                      </a:r>
                      <a:r>
                        <a:rPr lang="en-US" sz="1800" baseline="0" dirty="0" smtClean="0"/>
                        <a:t> tedious, time consuming and meaningless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Formal, path of least resistance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dirty="0" smtClean="0"/>
                        <a:t>Most complained about it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Shared</a:t>
                      </a:r>
                      <a:r>
                        <a:rPr lang="en-US" sz="1800" baseline="0" dirty="0" smtClean="0"/>
                        <a:t> suffering</a:t>
                      </a:r>
                    </a:p>
                    <a:p>
                      <a:pPr algn="l"/>
                      <a:r>
                        <a:rPr lang="en-US" sz="1800" baseline="0" dirty="0" smtClean="0"/>
                        <a:t>Not “endorsed” by Med </a:t>
                      </a:r>
                      <a:r>
                        <a:rPr lang="en-US" sz="1800" baseline="0" dirty="0" err="1" smtClean="0"/>
                        <a:t>Dir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51001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Structure </a:t>
                      </a:r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Failure to hold Med</a:t>
                      </a:r>
                      <a:r>
                        <a:rPr lang="en-US" sz="1800" baseline="0" dirty="0" smtClean="0"/>
                        <a:t> Director accountable</a:t>
                      </a:r>
                    </a:p>
                    <a:p>
                      <a:pPr algn="l"/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Failure to integrate data systems</a:t>
                      </a:r>
                    </a:p>
                    <a:p>
                      <a:pPr algn="l"/>
                      <a:r>
                        <a:rPr lang="en-US" sz="1800" dirty="0" smtClean="0"/>
                        <a:t>Data</a:t>
                      </a:r>
                      <a:r>
                        <a:rPr lang="en-US" sz="1800" baseline="0" dirty="0" smtClean="0"/>
                        <a:t> tables mixed with notes requiring mindless recopying</a:t>
                      </a:r>
                      <a:endParaRPr lang="en-US" sz="1800" dirty="0"/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92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Conversation with Medical Director</a:t>
            </a:r>
          </a:p>
          <a:p>
            <a:pPr lvl="1"/>
            <a:r>
              <a:rPr lang="en-US" dirty="0" smtClean="0"/>
              <a:t>Review 6 sources of influence on his/</a:t>
            </a:r>
            <a:r>
              <a:rPr lang="en-US" smtClean="0"/>
              <a:t>her behavior </a:t>
            </a:r>
            <a:endParaRPr lang="en-US" dirty="0" smtClean="0"/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Natural Consequences of feckless leadership</a:t>
            </a:r>
          </a:p>
          <a:p>
            <a:r>
              <a:rPr lang="en-US" dirty="0" smtClean="0"/>
              <a:t>QAPI meetings scheduled fixed and published</a:t>
            </a:r>
          </a:p>
          <a:p>
            <a:pPr lvl="1"/>
            <a:r>
              <a:rPr lang="en-US" dirty="0" smtClean="0"/>
              <a:t>Things scheduled </a:t>
            </a:r>
            <a:r>
              <a:rPr lang="en-US" i="1" dirty="0" smtClean="0"/>
              <a:t>around</a:t>
            </a:r>
            <a:r>
              <a:rPr lang="en-US" dirty="0" smtClean="0"/>
              <a:t> QAPI</a:t>
            </a:r>
          </a:p>
          <a:p>
            <a:r>
              <a:rPr lang="en-US" dirty="0" smtClean="0"/>
              <a:t>IT integrated data systems so reports “auto-populate” and “evaluate” values, identify trends.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17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Vancomycin</a:t>
            </a:r>
            <a:r>
              <a:rPr lang="en-US" dirty="0" smtClean="0"/>
              <a:t> Allergy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RN reports apparent skin infection in 82 y/o, frail woman with ischemic cardiomyopathy to APN.</a:t>
            </a:r>
          </a:p>
          <a:p>
            <a:r>
              <a:rPr lang="en-US" dirty="0" smtClean="0"/>
              <a:t>APN orders </a:t>
            </a:r>
            <a:r>
              <a:rPr lang="en-US" dirty="0" err="1" smtClean="0"/>
              <a:t>Vancomycin</a:t>
            </a:r>
            <a:r>
              <a:rPr lang="en-US" dirty="0" smtClean="0"/>
              <a:t> over phone, read back confirms.</a:t>
            </a:r>
          </a:p>
          <a:p>
            <a:r>
              <a:rPr lang="en-US" dirty="0" smtClean="0"/>
              <a:t>RN records order in EMR.</a:t>
            </a:r>
          </a:p>
          <a:p>
            <a:r>
              <a:rPr lang="en-US" dirty="0" smtClean="0"/>
              <a:t>Medication administered per protocol. 15 to 20 min later patient has hypotensive reaction and cardiac arrest.  Patient DOA to local EW.</a:t>
            </a:r>
          </a:p>
          <a:p>
            <a:r>
              <a:rPr lang="en-US" dirty="0" smtClean="0"/>
              <a:t>Post arrest review, RN notes that </a:t>
            </a:r>
            <a:r>
              <a:rPr lang="en-US" dirty="0" err="1" smtClean="0"/>
              <a:t>Vancomycin</a:t>
            </a:r>
            <a:r>
              <a:rPr lang="en-US" dirty="0" smtClean="0"/>
              <a:t> allergy recorded in allergy list, dialysis treatment sheet (RN pre-assessment), and med list.</a:t>
            </a:r>
          </a:p>
          <a:p>
            <a:r>
              <a:rPr lang="en-US" dirty="0" smtClean="0"/>
              <a:t>RN reports her error to supervisor and risk manager.</a:t>
            </a:r>
          </a:p>
          <a:p>
            <a:r>
              <a:rPr lang="en-US" dirty="0" smtClean="0"/>
              <a:t>Investigation shows that </a:t>
            </a:r>
            <a:r>
              <a:rPr lang="en-US" dirty="0" err="1"/>
              <a:t>V</a:t>
            </a:r>
            <a:r>
              <a:rPr lang="en-US" dirty="0" err="1" smtClean="0"/>
              <a:t>anco</a:t>
            </a:r>
            <a:r>
              <a:rPr lang="en-US" dirty="0" smtClean="0"/>
              <a:t> allergy poorly documented, with previous harmless administration.</a:t>
            </a:r>
          </a:p>
          <a:p>
            <a:r>
              <a:rPr lang="en-US" dirty="0" smtClean="0"/>
              <a:t>Patient has had hemodynamic instability on HD with profound hypotension.</a:t>
            </a:r>
          </a:p>
          <a:p>
            <a:r>
              <a:rPr lang="en-US" dirty="0" smtClean="0"/>
              <a:t>Attending physician concludes medication “allergy” not causally related to arrest.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59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7177500"/>
              </p:ext>
            </p:extLst>
          </p:nvPr>
        </p:nvGraphicFramePr>
        <p:xfrm>
          <a:off x="685800" y="685800"/>
          <a:ext cx="7620000" cy="49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276600"/>
                <a:gridCol w="32004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Locus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Motivation</a:t>
                      </a:r>
                      <a:endParaRPr lang="en-US" sz="14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Ability</a:t>
                      </a:r>
                      <a:endParaRPr lang="en-US" sz="1600" dirty="0"/>
                    </a:p>
                  </a:txBody>
                  <a:tcPr marT="45703" marB="45703" anchor="ctr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Personal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Self</a:t>
                      </a:r>
                      <a:r>
                        <a:rPr lang="en-US" sz="1800" baseline="0" dirty="0" smtClean="0"/>
                        <a:t> reported, clearly wanted to do right thing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 prior acts</a:t>
                      </a:r>
                    </a:p>
                    <a:p>
                      <a:pPr algn="l"/>
                      <a:r>
                        <a:rPr lang="en-US" sz="1800" dirty="0" smtClean="0"/>
                        <a:t>slip/lapse</a:t>
                      </a:r>
                    </a:p>
                    <a:p>
                      <a:pPr algn="l"/>
                      <a:r>
                        <a:rPr lang="en-US" sz="1800" dirty="0" smtClean="0"/>
                        <a:t>Inattention</a:t>
                      </a:r>
                    </a:p>
                    <a:p>
                      <a:pPr algn="l"/>
                      <a:r>
                        <a:rPr lang="en-US" sz="1800" dirty="0" smtClean="0"/>
                        <a:t>Allergy noted 6 places in record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</a:t>
                      </a:r>
                      <a:endParaRPr lang="en-US" sz="1600" dirty="0"/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sz="1800" dirty="0" smtClean="0"/>
                        <a:t>Blaming for error</a:t>
                      </a:r>
                      <a:endParaRPr lang="en-US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Relied on senior</a:t>
                      </a:r>
                      <a:r>
                        <a:rPr lang="en-US" sz="1800" baseline="0" dirty="0" smtClean="0"/>
                        <a:t> clinician</a:t>
                      </a:r>
                    </a:p>
                    <a:p>
                      <a:pPr algn="l"/>
                      <a:r>
                        <a:rPr lang="en-US" sz="1800" baseline="0" dirty="0" smtClean="0"/>
                        <a:t>To her detriment</a:t>
                      </a:r>
                      <a:endParaRPr lang="en-US" sz="1800" dirty="0"/>
                    </a:p>
                  </a:txBody>
                  <a:tcPr marT="45703" marB="45703"/>
                </a:tc>
              </a:tr>
              <a:tr h="1510015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Structure </a:t>
                      </a:r>
                    </a:p>
                  </a:txBody>
                  <a:tcPr marT="45703" marB="4570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Naïve about blame/accountability</a:t>
                      </a:r>
                    </a:p>
                    <a:p>
                      <a:pPr algn="l"/>
                      <a:endParaRPr lang="en-US" sz="16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No</a:t>
                      </a:r>
                      <a:r>
                        <a:rPr lang="en-US" sz="1800" baseline="0" dirty="0" smtClean="0"/>
                        <a:t> automatic interaction checking in EMR</a:t>
                      </a:r>
                    </a:p>
                    <a:p>
                      <a:pPr algn="l"/>
                      <a:r>
                        <a:rPr lang="en-US" sz="1800" baseline="0" dirty="0" smtClean="0"/>
                        <a:t>New EMR</a:t>
                      </a:r>
                      <a:endParaRPr lang="en-US" sz="1800" dirty="0"/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76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Step 1 corrective action to RN</a:t>
            </a:r>
          </a:p>
          <a:p>
            <a:pPr lvl="1"/>
            <a:r>
              <a:rPr lang="en-US" dirty="0" smtClean="0"/>
              <a:t>Mitigated because of self reporting</a:t>
            </a:r>
          </a:p>
          <a:p>
            <a:pPr lvl="1"/>
            <a:r>
              <a:rPr lang="en-US" dirty="0" smtClean="0"/>
              <a:t>Required to take self study medication safety CEU</a:t>
            </a:r>
          </a:p>
          <a:p>
            <a:r>
              <a:rPr lang="en-US" dirty="0" smtClean="0"/>
              <a:t>APN (medical staff) suspended from authority to give medication pending</a:t>
            </a:r>
          </a:p>
          <a:p>
            <a:pPr lvl="1"/>
            <a:r>
              <a:rPr lang="en-US" dirty="0" smtClean="0"/>
              <a:t>Review of hospital record to document credibility of allergy</a:t>
            </a:r>
          </a:p>
          <a:p>
            <a:pPr lvl="1"/>
            <a:r>
              <a:rPr lang="en-US" dirty="0"/>
              <a:t>Required to take self study medication safety </a:t>
            </a:r>
            <a:r>
              <a:rPr lang="en-US" dirty="0" smtClean="0"/>
              <a:t>CEU</a:t>
            </a:r>
          </a:p>
          <a:p>
            <a:r>
              <a:rPr lang="en-US" dirty="0" smtClean="0"/>
              <a:t>Collaboration with EMR provider to add interactions to allergy utility</a:t>
            </a:r>
          </a:p>
          <a:p>
            <a:r>
              <a:rPr lang="en-US" dirty="0" smtClean="0"/>
              <a:t>System wide webinar to review the documentation requirements in the EMR</a:t>
            </a:r>
          </a:p>
          <a:p>
            <a:r>
              <a:rPr lang="en-US" dirty="0" smtClean="0"/>
              <a:t>System wide review allergy documentation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4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29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325585-B4FE-4243-90B7-3873325D459A}" type="datetime1">
              <a:rPr lang="en-US" sz="1200">
                <a:solidFill>
                  <a:srgbClr val="BBB893"/>
                </a:solidFill>
                <a:latin typeface="Corbel" charset="0"/>
              </a:rPr>
              <a:pPr eaLnBrk="1" hangingPunct="1"/>
              <a:t>3/18/2011</a:t>
            </a:fld>
            <a:endParaRPr lang="en-US" sz="1200">
              <a:solidFill>
                <a:srgbClr val="BBB893"/>
              </a:solidFill>
              <a:latin typeface="Corbel" charset="0"/>
            </a:endParaRPr>
          </a:p>
        </p:txBody>
      </p:sp>
      <p:sp>
        <p:nvSpPr>
          <p:cNvPr id="16386" name="Footer Placeholder 1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rgbClr val="BBB893"/>
                </a:solidFill>
                <a:latin typeface="Corbel" charset="0"/>
              </a:rPr>
              <a:t>Customer Service, Accountability, Relationships, Excellence, Safety</a:t>
            </a:r>
          </a:p>
        </p:txBody>
      </p:sp>
      <p:sp>
        <p:nvSpPr>
          <p:cNvPr id="16387" name="Slide Number Placeholder 2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EE5B3F-57FF-EA4F-B3B0-39C8F35A2C31}" type="slidenum">
              <a:rPr lang="en-US" sz="1400">
                <a:solidFill>
                  <a:srgbClr val="BBB893"/>
                </a:solidFill>
                <a:latin typeface="Corbel" charset="0"/>
              </a:rPr>
              <a:pPr eaLnBrk="1" hangingPunct="1"/>
              <a:t>39</a:t>
            </a:fld>
            <a:endParaRPr lang="en-US" sz="1400">
              <a:solidFill>
                <a:srgbClr val="BBB893"/>
              </a:solidFill>
              <a:latin typeface="Corbel" charset="0"/>
            </a:endParaRPr>
          </a:p>
        </p:txBody>
      </p:sp>
      <p:pic>
        <p:nvPicPr>
          <p:cNvPr id="16388" name="Picture 1" descr="Screen shot 2011-03-10 at 9.02.03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2296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Screen shot 2011-03-10 at 9.02.11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9900" y="5867400"/>
            <a:ext cx="5295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3" descr="Screen shot 2011-03-10 at 9.02.25 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71516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Box 4"/>
          <p:cNvSpPr txBox="1">
            <a:spLocks noChangeArrowheads="1"/>
          </p:cNvSpPr>
          <p:nvPr/>
        </p:nvSpPr>
        <p:spPr bwMode="auto">
          <a:xfrm>
            <a:off x="914400" y="2590800"/>
            <a:ext cx="7391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/>
              <a:t>Patients more </a:t>
            </a:r>
            <a:r>
              <a:rPr lang="en-US" sz="2000" i="1"/>
              <a:t>activated</a:t>
            </a:r>
            <a:r>
              <a:rPr lang="en-US" sz="2000"/>
              <a:t> and </a:t>
            </a:r>
            <a:r>
              <a:rPr lang="en-US" sz="2000" i="1"/>
              <a:t>engaged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Physician communication was stronger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The IDT was more responsive, involved, and proactive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Interpersonal relationships were stronger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Dieticians were more resourceful and knowledgeable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Coordination and staff management were superior</a:t>
            </a:r>
            <a:endParaRPr lang="en-US" sz="1600"/>
          </a:p>
        </p:txBody>
      </p:sp>
      <p:pic>
        <p:nvPicPr>
          <p:cNvPr id="16392" name="Picture 5" descr="Screen shot 2011-03-10 at 9.07.41 A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62484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493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Care </a:t>
            </a:r>
            <a:r>
              <a:rPr lang="en-US" baseline="-25000" dirty="0" smtClean="0"/>
              <a:t>not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Gap between expected and observed outcome</a:t>
            </a:r>
          </a:p>
          <a:p>
            <a:r>
              <a:rPr lang="en-US" sz="2800" dirty="0" smtClean="0"/>
              <a:t>What should have happen did not happen</a:t>
            </a:r>
          </a:p>
          <a:p>
            <a:r>
              <a:rPr lang="en-US" sz="2800" dirty="0" smtClean="0"/>
              <a:t>Often, Frequently, Usually, Always [pick your choice]</a:t>
            </a:r>
          </a:p>
          <a:p>
            <a:r>
              <a:rPr lang="en-US" sz="2800" dirty="0" smtClean="0"/>
              <a:t>Attributed to [blamed on] the mistake, error, or poor performance of an individual</a:t>
            </a:r>
          </a:p>
          <a:p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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pic>
        <p:nvPicPr>
          <p:cNvPr id="4" name="Picture 3" descr="Screen shot 2011-03-12 at 10.11.37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3657600"/>
            <a:ext cx="4800600" cy="191192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828800" y="4953000"/>
            <a:ext cx="914400" cy="838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76800" y="4953000"/>
            <a:ext cx="914400" cy="838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24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r>
              <a:rPr lang="en-US" dirty="0" smtClean="0"/>
              <a:t>Top performing facilities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1752600"/>
            <a:ext cx="6858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…[have a] more </a:t>
            </a:r>
            <a:r>
              <a:rPr lang="en-US" dirty="0"/>
              <a:t>staff-oriented and friendly environment marked by</a:t>
            </a:r>
          </a:p>
          <a:p>
            <a:r>
              <a:rPr lang="en-US" dirty="0"/>
              <a:t>better perceived staffing, a more communal and </a:t>
            </a:r>
            <a:r>
              <a:rPr lang="en-US" b="1" u="sng" dirty="0"/>
              <a:t>respectful</a:t>
            </a:r>
          </a:p>
          <a:p>
            <a:r>
              <a:rPr lang="en-US" dirty="0"/>
              <a:t>work place, and a stronger </a:t>
            </a:r>
            <a:r>
              <a:rPr lang="en-US" b="1" i="1" u="sng" dirty="0"/>
              <a:t>emphasis on quality educational</a:t>
            </a:r>
          </a:p>
          <a:p>
            <a:r>
              <a:rPr lang="en-US" b="1" i="1" u="sng" dirty="0"/>
              <a:t>programs</a:t>
            </a:r>
            <a:r>
              <a:rPr lang="en-US" dirty="0"/>
              <a:t>. This suggests that dialysis managers should aim</a:t>
            </a:r>
          </a:p>
          <a:p>
            <a:r>
              <a:rPr lang="en-US" dirty="0"/>
              <a:t>to formally identify and </a:t>
            </a:r>
            <a:r>
              <a:rPr lang="en-US" b="1" u="sng" dirty="0"/>
              <a:t>correct </a:t>
            </a:r>
            <a:r>
              <a:rPr lang="en-US" b="1" u="sng" dirty="0" smtClean="0"/>
              <a:t>non-adherence </a:t>
            </a:r>
            <a:r>
              <a:rPr lang="en-US" b="1" u="sng" dirty="0"/>
              <a:t>with interpersonal</a:t>
            </a:r>
          </a:p>
          <a:p>
            <a:r>
              <a:rPr lang="en-US" b="1" u="sng" dirty="0"/>
              <a:t>and attitudinal best </a:t>
            </a:r>
            <a:r>
              <a:rPr lang="en-US" b="1" u="sng" dirty="0" smtClean="0"/>
              <a:t>practices </a:t>
            </a:r>
            <a:r>
              <a:rPr lang="en-US" dirty="0" smtClean="0"/>
              <a:t>….</a:t>
            </a:r>
            <a:endParaRPr lang="en-US" dirty="0"/>
          </a:p>
          <a:p>
            <a:pPr algn="r"/>
            <a:r>
              <a:rPr lang="en-US" sz="1600" dirty="0" err="1" smtClean="0"/>
              <a:t>Nissenson</a:t>
            </a:r>
            <a:r>
              <a:rPr lang="en-US" sz="1600" dirty="0" smtClean="0"/>
              <a:t>, </a:t>
            </a:r>
            <a:r>
              <a:rPr lang="en-US" sz="1600" i="1" u="sng" dirty="0" smtClean="0"/>
              <a:t>op. cit</a:t>
            </a:r>
            <a:r>
              <a:rPr lang="en-US" sz="1600" dirty="0" smtClean="0"/>
              <a:t>. p 2030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8933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/>
          <a:lstStyle/>
          <a:p>
            <a:r>
              <a:rPr lang="en-US" dirty="0" smtClean="0"/>
              <a:t>What did we say (hear)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“There’s those that have and those that will.”</a:t>
            </a:r>
          </a:p>
          <a:p>
            <a:r>
              <a:rPr lang="en-US" sz="2800" dirty="0" smtClean="0"/>
              <a:t>Only </a:t>
            </a:r>
            <a:r>
              <a:rPr lang="en-US" sz="2800" i="1" dirty="0" smtClean="0"/>
              <a:t>bad</a:t>
            </a:r>
            <a:r>
              <a:rPr lang="en-US" sz="2800" dirty="0" smtClean="0"/>
              <a:t> pilots crash, and I’m a </a:t>
            </a:r>
            <a:r>
              <a:rPr lang="en-US" sz="2800" i="1" dirty="0" smtClean="0"/>
              <a:t>good pilot</a:t>
            </a:r>
          </a:p>
          <a:p>
            <a:r>
              <a:rPr lang="en-US" sz="2800" dirty="0" smtClean="0"/>
              <a:t>There are </a:t>
            </a:r>
            <a:r>
              <a:rPr lang="en-US" sz="2800" i="1" dirty="0" smtClean="0"/>
              <a:t>ALWAYS</a:t>
            </a:r>
            <a:r>
              <a:rPr lang="en-US" sz="2800" dirty="0" smtClean="0"/>
              <a:t> behaviors that leaders can take to improve their performance and influence</a:t>
            </a:r>
          </a:p>
          <a:p>
            <a:r>
              <a:rPr lang="en-US" sz="2800" dirty="0" smtClean="0"/>
              <a:t>Persistence in a low performing status usually points to operational issues beyond content issues</a:t>
            </a:r>
          </a:p>
          <a:p>
            <a:r>
              <a:rPr lang="en-US" sz="2800" dirty="0" smtClean="0"/>
              <a:t>Need to state specific desirable behaviors to correct measured deficiencies</a:t>
            </a:r>
          </a:p>
          <a:p>
            <a:r>
              <a:rPr lang="en-US" sz="2800" dirty="0" smtClean="0"/>
              <a:t>Nurse Managers need mentoring</a:t>
            </a:r>
          </a:p>
          <a:p>
            <a:r>
              <a:rPr lang="en-US" sz="2800" dirty="0" smtClean="0"/>
              <a:t>Sit and Watch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27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Why, Why, Why, Why, Why …</a:t>
            </a:r>
          </a:p>
          <a:p>
            <a:r>
              <a:rPr lang="en-US" dirty="0" smtClean="0"/>
              <a:t>If the manager doesn’t feel competent/ confident, what are the patients feeling?</a:t>
            </a:r>
          </a:p>
          <a:p>
            <a:r>
              <a:rPr lang="en-US" dirty="0" smtClean="0"/>
              <a:t>The tone is set at the top</a:t>
            </a:r>
          </a:p>
          <a:p>
            <a:r>
              <a:rPr lang="en-US" dirty="0" smtClean="0"/>
              <a:t>Focused discipline</a:t>
            </a:r>
          </a:p>
          <a:p>
            <a:r>
              <a:rPr lang="en-US" dirty="0" smtClean="0"/>
              <a:t>Explore the backstory</a:t>
            </a:r>
          </a:p>
          <a:p>
            <a:r>
              <a:rPr lang="en-US" dirty="0" smtClean="0"/>
              <a:t>Visibility of leadership</a:t>
            </a:r>
          </a:p>
          <a:p>
            <a:r>
              <a:rPr lang="en-US" dirty="0" smtClean="0"/>
              <a:t>Culture change … “it’s somebody else’s job”</a:t>
            </a:r>
          </a:p>
          <a:p>
            <a:r>
              <a:rPr lang="en-US" dirty="0" smtClean="0"/>
              <a:t>It has to be safe for people to tell us there are problems</a:t>
            </a:r>
          </a:p>
          <a:p>
            <a:r>
              <a:rPr lang="en-US" dirty="0" smtClean="0"/>
              <a:t>Simple recognition can be a powerful motivator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2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 you for a job well done 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7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Blame Trap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6858000" cy="1600199"/>
          </a:xfrm>
        </p:spPr>
        <p:txBody>
          <a:bodyPr>
            <a:normAutofit fontScale="70000" lnSpcReduction="20000"/>
          </a:bodyPr>
          <a:lstStyle/>
          <a:p>
            <a:pPr marL="0">
              <a:spcBef>
                <a:spcPts val="0"/>
              </a:spcBef>
              <a:buFontTx/>
              <a:buNone/>
            </a:pPr>
            <a:r>
              <a:rPr lang="en-US" dirty="0" smtClean="0">
                <a:latin typeface="Arial" charset="0"/>
              </a:rPr>
              <a:t>Blame </a:t>
            </a:r>
            <a:r>
              <a:rPr lang="en-US" dirty="0">
                <a:latin typeface="Arial" charset="0"/>
              </a:rPr>
              <a:t>is universal, natural, emotionally satisfying, </a:t>
            </a:r>
            <a:r>
              <a:rPr lang="en-US" dirty="0" smtClean="0">
                <a:latin typeface="Arial" charset="0"/>
              </a:rPr>
              <a:t>and legally convenient. </a:t>
            </a:r>
            <a:r>
              <a:rPr lang="en-US" i="1" dirty="0" smtClean="0">
                <a:solidFill>
                  <a:srgbClr val="CC0000"/>
                </a:solidFill>
                <a:latin typeface="Arial" charset="0"/>
              </a:rPr>
              <a:t>It </a:t>
            </a:r>
            <a:r>
              <a:rPr lang="en-US" i="1" dirty="0">
                <a:solidFill>
                  <a:srgbClr val="CC0000"/>
                </a:solidFill>
                <a:latin typeface="Arial" charset="0"/>
              </a:rPr>
              <a:t>does nothing to make </a:t>
            </a:r>
            <a:r>
              <a:rPr lang="en-US" i="1" dirty="0" smtClean="0">
                <a:solidFill>
                  <a:srgbClr val="CC0000"/>
                </a:solidFill>
                <a:latin typeface="Arial" charset="0"/>
              </a:rPr>
              <a:t>health care </a:t>
            </a:r>
            <a:r>
              <a:rPr lang="en-US" i="1" dirty="0">
                <a:solidFill>
                  <a:srgbClr val="CC0000"/>
                </a:solidFill>
                <a:latin typeface="Arial" charset="0"/>
              </a:rPr>
              <a:t>safer</a:t>
            </a:r>
            <a:r>
              <a:rPr lang="en-US" dirty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  <a:p>
            <a:pPr algn="r">
              <a:buFontTx/>
              <a:buNone/>
            </a:pPr>
            <a:r>
              <a:rPr lang="en-US" dirty="0">
                <a:latin typeface="Arial" charset="0"/>
              </a:rPr>
              <a:t>				</a:t>
            </a:r>
            <a:r>
              <a:rPr lang="en-US" sz="2000" dirty="0">
                <a:latin typeface="Arial" charset="0"/>
              </a:rPr>
              <a:t>-- Reason, 1994</a:t>
            </a:r>
          </a:p>
        </p:txBody>
      </p:sp>
    </p:spTree>
    <p:extLst>
      <p:ext uri="{BB962C8B-B14F-4D97-AF65-F5344CB8AC3E}">
        <p14:creationId xmlns:p14="http://schemas.microsoft.com/office/powerpoint/2010/main" xmlns="" val="4029542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Safety/Quality </a:t>
            </a:r>
            <a:r>
              <a:rPr lang="en-US" dirty="0">
                <a:latin typeface="Arial" charset="0"/>
              </a:rPr>
              <a:t>Conundrum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1828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</a:rPr>
              <a:t>Medical workers are expected to function without error.</a:t>
            </a:r>
          </a:p>
          <a:p>
            <a:r>
              <a:rPr lang="en-US" sz="2400" dirty="0">
                <a:latin typeface="Arial" charset="0"/>
              </a:rPr>
              <a:t>Errors are made by highly competent, careful and conscientious people for the simple reason that everyone makes mistakes every day. 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6626721" y="3693700"/>
            <a:ext cx="2006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Times" charset="0"/>
              </a:rPr>
              <a:t>Lucian </a:t>
            </a:r>
            <a:r>
              <a:rPr lang="en-US" sz="1800" dirty="0" err="1">
                <a:latin typeface="Times" charset="0"/>
              </a:rPr>
              <a:t>Leape</a:t>
            </a:r>
            <a:r>
              <a:rPr lang="en-US" sz="1800" dirty="0">
                <a:latin typeface="Times" charset="0"/>
              </a:rPr>
              <a:t>, 1997</a:t>
            </a:r>
            <a:endParaRPr lang="en-US" dirty="0">
              <a:latin typeface="Times" charset="0"/>
            </a:endParaRPr>
          </a:p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447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4478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</a:t>
            </a:r>
            <a:r>
              <a:rPr lang="en-US" sz="2800" dirty="0" smtClean="0"/>
              <a:t>but the effective remedy is not to browbeat the health care work force by asking them to </a:t>
            </a:r>
            <a:r>
              <a:rPr lang="en-US" sz="2800" i="1" dirty="0" smtClean="0"/>
              <a:t>try harder </a:t>
            </a:r>
            <a:r>
              <a:rPr lang="en-US" sz="2800" dirty="0" smtClean="0"/>
              <a:t> to give safe care.</a:t>
            </a:r>
          </a:p>
          <a:p>
            <a:endParaRPr lang="en-US" sz="2800" dirty="0"/>
          </a:p>
          <a:p>
            <a:r>
              <a:rPr lang="en-US" sz="2800" dirty="0" smtClean="0"/>
              <a:t>Poor designs set the workforce up to fail, regardless of how hard they try…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4953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Crossing the Quality Chasm</a:t>
            </a:r>
          </a:p>
          <a:p>
            <a:pPr algn="r"/>
            <a:r>
              <a:rPr lang="en-US" sz="1400" dirty="0" smtClean="0"/>
              <a:t>National Academy Press, 2001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7349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000099"/>
                </a:solidFill>
              </a:rPr>
              <a:t>Quality is a system property</a:t>
            </a:r>
            <a:endParaRPr lang="en-US" sz="4400" dirty="0">
              <a:solidFill>
                <a:srgbClr val="000099"/>
              </a:solidFill>
            </a:endParaRPr>
          </a:p>
        </p:txBody>
      </p:sp>
      <p:sp>
        <p:nvSpPr>
          <p:cNvPr id="91139" name="Rectangle 1029"/>
          <p:cNvSpPr>
            <a:spLocks noChangeArrowheads="1"/>
          </p:cNvSpPr>
          <p:nvPr/>
        </p:nvSpPr>
        <p:spPr bwMode="auto">
          <a:xfrm>
            <a:off x="685800" y="2057400"/>
            <a:ext cx="8077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Safe – avoiding injury</a:t>
            </a:r>
            <a:endParaRPr lang="en-US" sz="2400" dirty="0">
              <a:solidFill>
                <a:schemeClr val="tx2"/>
              </a:solidFill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Effective – evidence based</a:t>
            </a:r>
            <a:endParaRPr lang="en-US" sz="2400" dirty="0">
              <a:solidFill>
                <a:schemeClr val="tx2"/>
              </a:solidFill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Patient Centered – respectful and responsive to individual</a:t>
            </a:r>
            <a:endParaRPr lang="en-US" sz="2400" dirty="0">
              <a:solidFill>
                <a:schemeClr val="tx2"/>
              </a:solidFill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Timely – reducing waits and harmful delays</a:t>
            </a:r>
            <a:endParaRPr lang="en-US" sz="2400" dirty="0">
              <a:solidFill>
                <a:schemeClr val="tx2"/>
              </a:solidFill>
            </a:endParaRP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Efficient – avoids waste</a:t>
            </a:r>
          </a:p>
          <a:p>
            <a:pPr marL="533400" indent="-533400">
              <a:spcBef>
                <a:spcPct val="200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Equitable – eliminates disparities of care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1141" name="Text Box 1031"/>
          <p:cNvSpPr txBox="1">
            <a:spLocks noChangeArrowheads="1"/>
          </p:cNvSpPr>
          <p:nvPr/>
        </p:nvSpPr>
        <p:spPr bwMode="auto">
          <a:xfrm>
            <a:off x="4337050" y="50736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91142" name="Text Box 1032"/>
          <p:cNvSpPr txBox="1">
            <a:spLocks noChangeArrowheads="1"/>
          </p:cNvSpPr>
          <p:nvPr/>
        </p:nvSpPr>
        <p:spPr bwMode="auto">
          <a:xfrm>
            <a:off x="1890713" y="5105400"/>
            <a:ext cx="7061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i="1" dirty="0"/>
              <a:t>Crossing the Quality Chasm:  a new health system for the 21st Century</a:t>
            </a:r>
            <a:r>
              <a:rPr lang="en-US" sz="1400" dirty="0"/>
              <a:t> / Committee on Quality Health Care in America, Institute of </a:t>
            </a:r>
            <a:r>
              <a:rPr lang="en-US" sz="1400" dirty="0" smtClean="0"/>
              <a:t>Medicine</a:t>
            </a:r>
          </a:p>
          <a:p>
            <a:pPr algn="r"/>
            <a:r>
              <a:rPr lang="en-US" sz="1400" dirty="0" smtClean="0"/>
              <a:t>National Academy Press, Washington, DC, 2001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8674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National Quality Strategy</a:t>
            </a:r>
          </a:p>
          <a:p>
            <a:r>
              <a:rPr lang="en-US" sz="1400" dirty="0" smtClean="0"/>
              <a:t>NQF/National Priority Partnership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03623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latin typeface="Arial" charset="0"/>
              </a:rPr>
              <a:t>Systems Have a Blunt and a Sharp End</a:t>
            </a:r>
            <a:endParaRPr lang="en-US">
              <a:latin typeface="Arial" charset="0"/>
            </a:endParaRP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2273300" y="1808163"/>
            <a:ext cx="4597400" cy="39497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CC0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grpSp>
        <p:nvGrpSpPr>
          <p:cNvPr id="47108" name="Group 17"/>
          <p:cNvGrpSpPr>
            <a:grpSpLocks/>
          </p:cNvGrpSpPr>
          <p:nvPr/>
        </p:nvGrpSpPr>
        <p:grpSpPr bwMode="auto">
          <a:xfrm>
            <a:off x="3149600" y="1770063"/>
            <a:ext cx="2790825" cy="4051300"/>
            <a:chOff x="1984" y="1115"/>
            <a:chExt cx="1758" cy="2552"/>
          </a:xfrm>
        </p:grpSpPr>
        <p:sp>
          <p:nvSpPr>
            <p:cNvPr id="47124" name="Text Box 5"/>
            <p:cNvSpPr txBox="1">
              <a:spLocks noChangeArrowheads="1"/>
            </p:cNvSpPr>
            <p:nvPr/>
          </p:nvSpPr>
          <p:spPr bwMode="auto">
            <a:xfrm>
              <a:off x="2395" y="3379"/>
              <a:ext cx="9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  <a:latin typeface="Times" charset="0"/>
                </a:rPr>
                <a:t>Leadership</a:t>
              </a:r>
            </a:p>
          </p:txBody>
        </p:sp>
        <p:sp>
          <p:nvSpPr>
            <p:cNvPr id="47125" name="Text Box 6"/>
            <p:cNvSpPr txBox="1">
              <a:spLocks noChangeArrowheads="1"/>
            </p:cNvSpPr>
            <p:nvPr/>
          </p:nvSpPr>
          <p:spPr bwMode="auto">
            <a:xfrm>
              <a:off x="1984" y="3147"/>
              <a:ext cx="17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  <a:latin typeface="Times" charset="0"/>
                </a:rPr>
                <a:t>Policy and Procedure</a:t>
              </a:r>
            </a:p>
          </p:txBody>
        </p:sp>
        <p:sp>
          <p:nvSpPr>
            <p:cNvPr id="47126" name="Text Box 7"/>
            <p:cNvSpPr txBox="1">
              <a:spLocks noChangeArrowheads="1"/>
            </p:cNvSpPr>
            <p:nvPr/>
          </p:nvSpPr>
          <p:spPr bwMode="auto">
            <a:xfrm>
              <a:off x="2376" y="2851"/>
              <a:ext cx="9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  <a:latin typeface="Times" charset="0"/>
                </a:rPr>
                <a:t>Equipment</a:t>
              </a:r>
            </a:p>
          </p:txBody>
        </p:sp>
        <p:sp>
          <p:nvSpPr>
            <p:cNvPr id="47127" name="Text Box 8"/>
            <p:cNvSpPr txBox="1">
              <a:spLocks noChangeArrowheads="1"/>
            </p:cNvSpPr>
            <p:nvPr/>
          </p:nvSpPr>
          <p:spPr bwMode="auto">
            <a:xfrm>
              <a:off x="2475" y="2563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  <a:latin typeface="Times" charset="0"/>
                </a:rPr>
                <a:t>Training</a:t>
              </a:r>
            </a:p>
          </p:txBody>
        </p:sp>
        <p:sp>
          <p:nvSpPr>
            <p:cNvPr id="47128" name="Text Box 9"/>
            <p:cNvSpPr txBox="1">
              <a:spLocks noChangeArrowheads="1"/>
            </p:cNvSpPr>
            <p:nvPr/>
          </p:nvSpPr>
          <p:spPr bwMode="auto">
            <a:xfrm>
              <a:off x="2433" y="1979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  <a:latin typeface="Times" charset="0"/>
                </a:rPr>
                <a:t>Schedules</a:t>
              </a:r>
            </a:p>
          </p:txBody>
        </p:sp>
        <p:sp>
          <p:nvSpPr>
            <p:cNvPr id="47129" name="Text Box 10"/>
            <p:cNvSpPr txBox="1">
              <a:spLocks noChangeArrowheads="1"/>
            </p:cNvSpPr>
            <p:nvPr/>
          </p:nvSpPr>
          <p:spPr bwMode="auto">
            <a:xfrm>
              <a:off x="2509" y="1427"/>
              <a:ext cx="7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  <a:latin typeface="Times" charset="0"/>
                </a:rPr>
                <a:t>Staffing</a:t>
              </a:r>
            </a:p>
          </p:txBody>
        </p:sp>
        <p:sp>
          <p:nvSpPr>
            <p:cNvPr id="47130" name="Text Box 11"/>
            <p:cNvSpPr txBox="1">
              <a:spLocks noChangeArrowheads="1"/>
            </p:cNvSpPr>
            <p:nvPr/>
          </p:nvSpPr>
          <p:spPr bwMode="auto">
            <a:xfrm>
              <a:off x="2358" y="1115"/>
              <a:ext cx="10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  <a:latin typeface="Times" charset="0"/>
                </a:rPr>
                <a:t>Patient Care</a:t>
              </a:r>
            </a:p>
          </p:txBody>
        </p:sp>
      </p:grpSp>
      <p:sp>
        <p:nvSpPr>
          <p:cNvPr id="47109" name="Text Box 15"/>
          <p:cNvSpPr txBox="1">
            <a:spLocks noChangeArrowheads="1"/>
          </p:cNvSpPr>
          <p:nvPr/>
        </p:nvSpPr>
        <p:spPr bwMode="auto">
          <a:xfrm>
            <a:off x="3792538" y="2684463"/>
            <a:ext cx="163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99"/>
                </a:solidFill>
                <a:latin typeface="Times" charset="0"/>
              </a:rPr>
              <a:t>Supervision</a:t>
            </a:r>
            <a:endParaRPr lang="en-US">
              <a:latin typeface="Times" charset="0"/>
            </a:endParaRPr>
          </a:p>
        </p:txBody>
      </p:sp>
      <p:sp>
        <p:nvSpPr>
          <p:cNvPr id="47110" name="Text Box 16"/>
          <p:cNvSpPr txBox="1">
            <a:spLocks noChangeArrowheads="1"/>
          </p:cNvSpPr>
          <p:nvPr/>
        </p:nvSpPr>
        <p:spPr bwMode="auto">
          <a:xfrm>
            <a:off x="3290888" y="3586163"/>
            <a:ext cx="2544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Times" charset="0"/>
              </a:rPr>
              <a:t>Work</a:t>
            </a:r>
            <a:r>
              <a:rPr lang="en-US" dirty="0">
                <a:latin typeface="Times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Times" charset="0"/>
              </a:rPr>
              <a:t>Environment</a:t>
            </a:r>
            <a:endParaRPr lang="en-US" dirty="0">
              <a:latin typeface="Times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0" y="1643063"/>
            <a:ext cx="3554413" cy="4164012"/>
            <a:chOff x="0" y="1035"/>
            <a:chExt cx="2239" cy="2623"/>
          </a:xfrm>
        </p:grpSpPr>
        <p:sp>
          <p:nvSpPr>
            <p:cNvPr id="47120" name="Line 21"/>
            <p:cNvSpPr>
              <a:spLocks noChangeShapeType="1"/>
            </p:cNvSpPr>
            <p:nvPr/>
          </p:nvSpPr>
          <p:spPr bwMode="auto">
            <a:xfrm rot="1795674" flipH="1" flipV="1">
              <a:off x="1315" y="1071"/>
              <a:ext cx="4" cy="258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Text Box 18"/>
            <p:cNvSpPr txBox="1">
              <a:spLocks noChangeArrowheads="1"/>
            </p:cNvSpPr>
            <p:nvPr/>
          </p:nvSpPr>
          <p:spPr bwMode="auto">
            <a:xfrm>
              <a:off x="1713" y="1035"/>
              <a:ext cx="4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acts</a:t>
              </a:r>
              <a:endParaRPr lang="en-US"/>
            </a:p>
          </p:txBody>
        </p:sp>
        <p:sp>
          <p:nvSpPr>
            <p:cNvPr id="47122" name="Text Box 19"/>
            <p:cNvSpPr txBox="1">
              <a:spLocks noChangeArrowheads="1"/>
            </p:cNvSpPr>
            <p:nvPr/>
          </p:nvSpPr>
          <p:spPr bwMode="auto">
            <a:xfrm>
              <a:off x="812" y="2044"/>
              <a:ext cx="14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Workplace factors</a:t>
              </a:r>
            </a:p>
          </p:txBody>
        </p:sp>
        <p:sp>
          <p:nvSpPr>
            <p:cNvPr id="47123" name="Text Box 20"/>
            <p:cNvSpPr txBox="1">
              <a:spLocks noChangeArrowheads="1"/>
            </p:cNvSpPr>
            <p:nvPr/>
          </p:nvSpPr>
          <p:spPr bwMode="auto">
            <a:xfrm>
              <a:off x="0" y="3241"/>
              <a:ext cx="1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Organizational Factors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630988" y="1743075"/>
            <a:ext cx="1455737" cy="4059238"/>
            <a:chOff x="4177" y="1098"/>
            <a:chExt cx="917" cy="2557"/>
          </a:xfrm>
        </p:grpSpPr>
        <p:sp>
          <p:nvSpPr>
            <p:cNvPr id="47118" name="Line 22"/>
            <p:cNvSpPr>
              <a:spLocks noChangeShapeType="1"/>
            </p:cNvSpPr>
            <p:nvPr/>
          </p:nvSpPr>
          <p:spPr bwMode="auto">
            <a:xfrm rot="-1872441">
              <a:off x="4280" y="1098"/>
              <a:ext cx="4" cy="2557"/>
            </a:xfrm>
            <a:prstGeom prst="line">
              <a:avLst/>
            </a:prstGeom>
            <a:noFill/>
            <a:ln w="38100">
              <a:pattFill prst="pct90">
                <a:fgClr>
                  <a:srgbClr val="CC0000"/>
                </a:fgClr>
                <a:bgClr>
                  <a:srgbClr val="006600"/>
                </a:bgClr>
              </a:patt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Text Box 23"/>
            <p:cNvSpPr txBox="1">
              <a:spLocks noChangeArrowheads="1"/>
            </p:cNvSpPr>
            <p:nvPr/>
          </p:nvSpPr>
          <p:spPr bwMode="auto">
            <a:xfrm>
              <a:off x="4177" y="1431"/>
              <a:ext cx="9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/>
                <a:t>investigation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949448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2875</TotalTime>
  <Words>2460</Words>
  <Application>Microsoft Office PowerPoint</Application>
  <PresentationFormat>On-screen Show (4:3)</PresentationFormat>
  <Paragraphs>485</Paragraphs>
  <Slides>43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Creating a Culture of Quality:   Developing the Infrastructure to Meet  Quality Improvement Requirements   </vt:lpstr>
      <vt:lpstr>Quality Care</vt:lpstr>
      <vt:lpstr>Culture of Quality</vt:lpstr>
      <vt:lpstr>Quality Care not</vt:lpstr>
      <vt:lpstr>The “Blame Trap”</vt:lpstr>
      <vt:lpstr>Safety/Quality Conundrum</vt:lpstr>
      <vt:lpstr>Slide 7</vt:lpstr>
      <vt:lpstr>Slide 8</vt:lpstr>
      <vt:lpstr>Systems Have a Blunt and a Sharp End</vt:lpstr>
      <vt:lpstr>Facts about Systems</vt:lpstr>
      <vt:lpstr>Culture is a System Property</vt:lpstr>
      <vt:lpstr>To Change a Culture</vt:lpstr>
      <vt:lpstr>To change the culture</vt:lpstr>
      <vt:lpstr>Human Performance</vt:lpstr>
      <vt:lpstr>Performance and Error Type</vt:lpstr>
      <vt:lpstr>Assigning Blame (holding accountable)</vt:lpstr>
      <vt:lpstr>How to change behavior</vt:lpstr>
      <vt:lpstr>Changing Behavior</vt:lpstr>
      <vt:lpstr>Six Sources of Influence</vt:lpstr>
      <vt:lpstr>Another way to look at Root Cause Analysis</vt:lpstr>
      <vt:lpstr>Illustrative Examples</vt:lpstr>
      <vt:lpstr>Staff Turnover</vt:lpstr>
      <vt:lpstr>Slide 23</vt:lpstr>
      <vt:lpstr>Workplace Bullying</vt:lpstr>
      <vt:lpstr>Workplace bullying</vt:lpstr>
      <vt:lpstr>Response</vt:lpstr>
      <vt:lpstr>Enhancing RN Leadership</vt:lpstr>
      <vt:lpstr>Slide 28</vt:lpstr>
      <vt:lpstr>Response</vt:lpstr>
      <vt:lpstr>HD Outcomes</vt:lpstr>
      <vt:lpstr>Slide 31</vt:lpstr>
      <vt:lpstr>Response</vt:lpstr>
      <vt:lpstr>Cumbersome QAPI process</vt:lpstr>
      <vt:lpstr>Slide 34</vt:lpstr>
      <vt:lpstr>Response</vt:lpstr>
      <vt:lpstr>Vancomycin Allergy</vt:lpstr>
      <vt:lpstr>Slide 37</vt:lpstr>
      <vt:lpstr>Response</vt:lpstr>
      <vt:lpstr>Slide 39</vt:lpstr>
      <vt:lpstr>Top performing facilities</vt:lpstr>
      <vt:lpstr>What did we say (hear) today?</vt:lpstr>
      <vt:lpstr>And more …</vt:lpstr>
      <vt:lpstr>And Finally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109</cp:revision>
  <dcterms:created xsi:type="dcterms:W3CDTF">2011-03-02T14:20:00Z</dcterms:created>
  <dcterms:modified xsi:type="dcterms:W3CDTF">2011-03-18T13:51:55Z</dcterms:modified>
</cp:coreProperties>
</file>