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3" r:id="rId4"/>
    <p:sldId id="257" r:id="rId5"/>
    <p:sldId id="262" r:id="rId6"/>
    <p:sldId id="264" r:id="rId7"/>
    <p:sldId id="266" r:id="rId8"/>
    <p:sldId id="265" r:id="rId9"/>
    <p:sldId id="274" r:id="rId10"/>
    <p:sldId id="267" r:id="rId11"/>
    <p:sldId id="268" r:id="rId12"/>
    <p:sldId id="275" r:id="rId13"/>
    <p:sldId id="276" r:id="rId14"/>
    <p:sldId id="25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  <a:srgbClr val="7CA1CE"/>
    <a:srgbClr val="6B95C7"/>
    <a:srgbClr val="660066"/>
    <a:srgbClr val="A73E3B"/>
    <a:srgbClr val="000099"/>
    <a:srgbClr val="396497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legacyDocTextInfo" Target="legacyDocTextInfo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drawings/_rels/vmlDrawing2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1.bin"/><Relationship Id="rId3" Type="http://schemas.microsoft.com/office/2006/relationships/legacyDiagramText" Target="legacyDiagramText6.bin"/><Relationship Id="rId7" Type="http://schemas.microsoft.com/office/2006/relationships/legacyDiagramText" Target="legacyDiagramText10.bin"/><Relationship Id="rId2" Type="http://schemas.microsoft.com/office/2006/relationships/legacyDiagramText" Target="legacyDiagramText5.bin"/><Relationship Id="rId1" Type="http://schemas.microsoft.com/office/2006/relationships/legacyDiagramText" Target="legacyDiagramText4.bin"/><Relationship Id="rId6" Type="http://schemas.microsoft.com/office/2006/relationships/legacyDiagramText" Target="legacyDiagramText9.bin"/><Relationship Id="rId11" Type="http://schemas.microsoft.com/office/2006/relationships/legacyDiagramText" Target="legacyDiagramText14.bin"/><Relationship Id="rId5" Type="http://schemas.microsoft.com/office/2006/relationships/legacyDiagramText" Target="legacyDiagramText8.bin"/><Relationship Id="rId10" Type="http://schemas.microsoft.com/office/2006/relationships/legacyDiagramText" Target="legacyDiagramText13.bin"/><Relationship Id="rId4" Type="http://schemas.microsoft.com/office/2006/relationships/legacyDiagramText" Target="legacyDiagramText7.bin"/><Relationship Id="rId9" Type="http://schemas.microsoft.com/office/2006/relationships/legacyDiagramText" Target="legacyDiagramText12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E055BC-9E8B-4F6E-93F9-85BBF7AD9B2E}" type="datetimeFigureOut">
              <a:rPr lang="en-US"/>
              <a:pPr>
                <a:defRPr/>
              </a:pPr>
              <a:t>3/6/2011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61C1B1-2E9F-4073-8830-DF14417CD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renal community collaboration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88A5C-8226-48B2-BF8C-302E75642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renal community collaboration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BA65C-6625-41C0-8BDF-AD7178074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renal community collaboration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FEF00-D160-4EE6-A421-67AF8A58C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7239000" y="5715000"/>
            <a:ext cx="1524000" cy="1000125"/>
            <a:chOff x="106527600" y="107442000"/>
            <a:chExt cx="1485900" cy="1257300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6889788" y="107555756"/>
              <a:ext cx="518518" cy="712469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r>
                <a:rPr lang="en-US" sz="3600" dirty="0">
                  <a:latin typeface="Constantia" pitchFamily="18" charset="0"/>
                  <a:cs typeface="Arial" pitchFamily="34" charset="0"/>
                </a:rPr>
                <a:t>C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07013613" y="107442000"/>
              <a:ext cx="518518" cy="712471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>
                <a:defRPr/>
              </a:pPr>
              <a:r>
                <a:rPr lang="en-US" sz="3600" dirty="0">
                  <a:latin typeface="Constantia" pitchFamily="18" charset="0"/>
                  <a:cs typeface="Arial" pitchFamily="34" charset="0"/>
                </a:rPr>
                <a:t>C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5"/>
            <p:cNvSpPr txBox="1">
              <a:spLocks noChangeArrowheads="1" noChangeShapeType="1"/>
            </p:cNvSpPr>
            <p:nvPr/>
          </p:nvSpPr>
          <p:spPr bwMode="auto">
            <a:xfrm>
              <a:off x="107261263" y="107555756"/>
              <a:ext cx="495300" cy="808264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lIns="36195" tIns="36195" rIns="36195" bIns="36195"/>
            <a:lstStyle/>
            <a:p>
              <a:pPr>
                <a:defRPr/>
              </a:pPr>
              <a:r>
                <a:rPr lang="en-US" sz="3600" dirty="0">
                  <a:latin typeface="Constantia" pitchFamily="18" charset="0"/>
                  <a:cs typeface="Arial" pitchFamily="34" charset="0"/>
                </a:rPr>
                <a:t>Q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106527600" y="108128526"/>
              <a:ext cx="1485900" cy="570774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 algn="ctr">
                <a:defRPr/>
              </a:pPr>
              <a:r>
                <a:rPr lang="en-US" sz="1400" dirty="0">
                  <a:latin typeface="Garamond" pitchFamily="18" charset="0"/>
                  <a:cs typeface="Arial" pitchFamily="34" charset="0"/>
                </a:rPr>
                <a:t>Creating a Culture of Quality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3/16/2011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renal community collaboration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12295-D825-4311-BFB7-576420A37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renal community collaboration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062FC-5CF1-4FF0-8E7B-A05A1B49B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3/16/2011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renal community collaboration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5F719-14C6-4A7E-8831-DE0126885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3/16/2011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renal community collaboration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477CF-296E-46B2-9E36-964C2FB47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3/16/2011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renal community collaboration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91CB4-795F-4B6B-A07A-46FDF7949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3/16/2011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renal community collaboration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1C34A-26CB-4877-BF25-A30743B65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3/16/2011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renal community collaboration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C136-3967-4A81-8081-45FAE9028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3/16/2011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renal community collaboration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EAA19-0D3B-497D-ADD2-813CE20EA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A renal community collaboration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4222F8-75C8-456E-82F5-0FFCB5B69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sz="3400" smtClean="0">
                <a:solidFill>
                  <a:srgbClr val="590E00"/>
                </a:solidFill>
                <a:latin typeface="Constantia" pitchFamily="18" charset="0"/>
              </a:rPr>
              <a:t>CREATING A CULTURE OF QUALITY:  </a:t>
            </a:r>
            <a:br>
              <a:rPr lang="en-US" sz="3400" smtClean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2800" smtClean="0">
                <a:solidFill>
                  <a:srgbClr val="590E00"/>
                </a:solidFill>
                <a:latin typeface="Constantia" pitchFamily="18" charset="0"/>
              </a:rPr>
              <a:t>Developing the Infrastructure to Meet </a:t>
            </a:r>
            <a:br>
              <a:rPr lang="en-US" sz="2800" smtClean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2800" smtClean="0">
                <a:solidFill>
                  <a:srgbClr val="590E00"/>
                </a:solidFill>
                <a:latin typeface="Constantia" pitchFamily="18" charset="0"/>
              </a:rPr>
              <a:t>Quality Improvement Requirements</a:t>
            </a:r>
            <a:r>
              <a:rPr lang="en-US" sz="3600" smtClean="0">
                <a:solidFill>
                  <a:srgbClr val="590E00"/>
                </a:solidFill>
                <a:latin typeface="Constantia" pitchFamily="18" charset="0"/>
              </a:rPr>
              <a:t/>
            </a:r>
            <a:br>
              <a:rPr lang="en-US" sz="3600" smtClean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3600" smtClean="0">
                <a:solidFill>
                  <a:srgbClr val="590E00"/>
                </a:solidFill>
                <a:latin typeface="Constantia" pitchFamily="18" charset="0"/>
              </a:rPr>
              <a:t> </a:t>
            </a:r>
            <a:br>
              <a:rPr lang="en-US" sz="3600" smtClean="0">
                <a:solidFill>
                  <a:srgbClr val="590E00"/>
                </a:solidFill>
                <a:latin typeface="Constantia" pitchFamily="18" charset="0"/>
              </a:rPr>
            </a:br>
            <a:endParaRPr lang="en-US" sz="3600" smtClean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304800" y="3581400"/>
            <a:ext cx="84582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4D4D4D"/>
                </a:solidFill>
              </a:rPr>
              <a:t>Identifying Facilities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4D4D4D"/>
                </a:solidFill>
              </a:rPr>
              <a:t> That Are Most At-Risk:  Part I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i="1" smtClean="0">
                <a:solidFill>
                  <a:srgbClr val="4D4D4D"/>
                </a:solidFill>
              </a:rPr>
              <a:t>Carolyn E. Latham, R.N., M.S.N., M.B.A., C.N.N.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i="1" smtClean="0">
                <a:solidFill>
                  <a:srgbClr val="4D4D4D"/>
                </a:solidFill>
              </a:rPr>
              <a:t>Corporate Vice President, Clinical Quality and UltraCare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i="1" smtClean="0">
                <a:solidFill>
                  <a:srgbClr val="4D4D4D"/>
                </a:solidFill>
              </a:rPr>
              <a:t>Fresenius Medical Care North America</a:t>
            </a:r>
          </a:p>
        </p:txBody>
      </p:sp>
      <p:grpSp>
        <p:nvGrpSpPr>
          <p:cNvPr id="14339" name="Group 2"/>
          <p:cNvGrpSpPr>
            <a:grpSpLocks/>
          </p:cNvGrpSpPr>
          <p:nvPr/>
        </p:nvGrpSpPr>
        <p:grpSpPr bwMode="auto">
          <a:xfrm>
            <a:off x="3733800" y="304800"/>
            <a:ext cx="1485900" cy="1257300"/>
            <a:chOff x="106527600" y="107442000"/>
            <a:chExt cx="1485900" cy="1257300"/>
          </a:xfrm>
        </p:grpSpPr>
        <p:sp>
          <p:nvSpPr>
            <p:cNvPr id="14343" name="Text Box 3"/>
            <p:cNvSpPr txBox="1">
              <a:spLocks noChangeArrowheads="1"/>
            </p:cNvSpPr>
            <p:nvPr/>
          </p:nvSpPr>
          <p:spPr bwMode="auto">
            <a:xfrm>
              <a:off x="106889550" y="1075563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r>
                <a:rPr lang="en-US" sz="3600">
                  <a:latin typeface="Constantia" pitchFamily="18" charset="0"/>
                  <a:cs typeface="Arial" charset="0"/>
                </a:rPr>
                <a:t>C</a:t>
              </a:r>
              <a:endParaRPr lang="en-US">
                <a:cs typeface="Arial" charset="0"/>
              </a:endParaRPr>
            </a:p>
          </p:txBody>
        </p:sp>
        <p:sp>
          <p:nvSpPr>
            <p:cNvPr id="14344" name="Text Box 4"/>
            <p:cNvSpPr txBox="1">
              <a:spLocks noChangeArrowheads="1"/>
            </p:cNvSpPr>
            <p:nvPr/>
          </p:nvSpPr>
          <p:spPr bwMode="auto">
            <a:xfrm>
              <a:off x="107013375" y="1074420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r>
                <a:rPr lang="en-US" sz="3600">
                  <a:latin typeface="Constantia" pitchFamily="18" charset="0"/>
                  <a:cs typeface="Arial" charset="0"/>
                </a:rPr>
                <a:t>C</a:t>
              </a:r>
              <a:endParaRPr lang="en-US">
                <a:cs typeface="Arial" charset="0"/>
              </a:endParaRPr>
            </a:p>
          </p:txBody>
        </p:sp>
        <p:sp>
          <p:nvSpPr>
            <p:cNvPr id="14345" name="Text Box 5"/>
            <p:cNvSpPr txBox="1">
              <a:spLocks noChangeArrowheads="1" noChangeShapeType="1"/>
            </p:cNvSpPr>
            <p:nvPr/>
          </p:nvSpPr>
          <p:spPr bwMode="auto">
            <a:xfrm>
              <a:off x="107261025" y="107556300"/>
              <a:ext cx="495300" cy="808264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</p:spPr>
          <p:txBody>
            <a:bodyPr lIns="36195" tIns="36195" rIns="36195" bIns="36195"/>
            <a:lstStyle/>
            <a:p>
              <a:r>
                <a:rPr lang="en-US" sz="3600">
                  <a:latin typeface="Constantia" pitchFamily="18" charset="0"/>
                  <a:cs typeface="Arial" charset="0"/>
                </a:rPr>
                <a:t>Q</a:t>
              </a:r>
              <a:endParaRPr lang="en-US">
                <a:cs typeface="Arial" charset="0"/>
              </a:endParaRPr>
            </a:p>
          </p:txBody>
        </p:sp>
        <p:sp>
          <p:nvSpPr>
            <p:cNvPr id="14346" name="Text Box 6"/>
            <p:cNvSpPr txBox="1">
              <a:spLocks noChangeArrowheads="1"/>
            </p:cNvSpPr>
            <p:nvPr/>
          </p:nvSpPr>
          <p:spPr bwMode="auto">
            <a:xfrm>
              <a:off x="106527600" y="108127800"/>
              <a:ext cx="1485900" cy="5715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ctr"/>
              <a:r>
                <a:rPr lang="en-US" sz="1400">
                  <a:latin typeface="Garamond" pitchFamily="18" charset="0"/>
                  <a:cs typeface="Arial" charset="0"/>
                </a:rPr>
                <a:t>Creating a Culture of Quality</a:t>
              </a:r>
              <a:endParaRPr lang="en-US">
                <a:cs typeface="Arial" charset="0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3/16/2011</a:t>
            </a:r>
            <a:endParaRPr lang="en-US"/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914400" y="3200400"/>
            <a:ext cx="7315200" cy="69850"/>
          </a:xfrm>
          <a:prstGeom prst="rect">
            <a:avLst/>
          </a:prstGeom>
          <a:solidFill>
            <a:srgbClr val="590E00">
              <a:alpha val="87842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 renal community collaboration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b="1" smtClean="0">
                <a:solidFill>
                  <a:srgbClr val="4D4D4D"/>
                </a:solidFill>
              </a:rPr>
              <a:t>Criteria Used to Identify Facilities</a:t>
            </a:r>
            <a:br>
              <a:rPr lang="en-US" sz="4000" b="1" smtClean="0">
                <a:solidFill>
                  <a:srgbClr val="4D4D4D"/>
                </a:solidFill>
              </a:rPr>
            </a:br>
            <a:r>
              <a:rPr lang="en-US" sz="4000" b="1" smtClean="0">
                <a:solidFill>
                  <a:srgbClr val="4D4D4D"/>
                </a:solidFill>
              </a:rPr>
              <a:t> That Are Most At-Risk</a:t>
            </a:r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457200" y="1905000"/>
            <a:ext cx="8153400" cy="3733800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3366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 sz="36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762000" y="2362200"/>
            <a:ext cx="76200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Major Positions Unfilled</a:t>
            </a:r>
          </a:p>
          <a:p>
            <a:pPr lvl="1">
              <a:buFontTx/>
              <a:buChar char="•"/>
            </a:pPr>
            <a:r>
              <a:rPr lang="en-US" sz="3200">
                <a:solidFill>
                  <a:schemeClr val="bg1"/>
                </a:solidFill>
              </a:rPr>
              <a:t> Governing Body</a:t>
            </a:r>
          </a:p>
          <a:p>
            <a:pPr lvl="1">
              <a:buFontTx/>
              <a:buChar char="•"/>
            </a:pPr>
            <a:r>
              <a:rPr lang="en-US" sz="3200">
                <a:solidFill>
                  <a:schemeClr val="bg1"/>
                </a:solidFill>
              </a:rPr>
              <a:t> Interdisciplinary Care Team</a:t>
            </a:r>
          </a:p>
          <a:p>
            <a:pPr lvl="1">
              <a:buFontTx/>
              <a:buChar char="•"/>
            </a:pPr>
            <a:r>
              <a:rPr lang="en-US" sz="3200">
                <a:solidFill>
                  <a:schemeClr val="bg1"/>
                </a:solidFill>
              </a:rPr>
              <a:t> QAI Team</a:t>
            </a:r>
          </a:p>
          <a:p>
            <a:pPr lvl="1">
              <a:buFontTx/>
              <a:buChar char="•"/>
            </a:pPr>
            <a:endParaRPr lang="en-US" sz="3200">
              <a:solidFill>
                <a:schemeClr val="bg1"/>
              </a:solidFill>
            </a:endParaRPr>
          </a:p>
          <a:p>
            <a:r>
              <a:rPr lang="en-US" sz="3200">
                <a:solidFill>
                  <a:schemeClr val="bg1"/>
                </a:solidFill>
              </a:rPr>
              <a:t>Inadequate Medical Director Support</a:t>
            </a:r>
          </a:p>
          <a:p>
            <a:endParaRPr lang="en-US" sz="3200">
              <a:solidFill>
                <a:schemeClr val="bg1"/>
              </a:solidFill>
            </a:endParaRPr>
          </a:p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3/16/2011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b="1" smtClean="0">
                <a:solidFill>
                  <a:srgbClr val="4D4D4D"/>
                </a:solidFill>
              </a:rPr>
              <a:t>Criteria Used to Identify Facilities</a:t>
            </a:r>
            <a:br>
              <a:rPr lang="en-US" sz="4000" b="1" smtClean="0">
                <a:solidFill>
                  <a:srgbClr val="4D4D4D"/>
                </a:solidFill>
              </a:rPr>
            </a:br>
            <a:r>
              <a:rPr lang="en-US" sz="4000" b="1" smtClean="0">
                <a:solidFill>
                  <a:srgbClr val="4D4D4D"/>
                </a:solidFill>
              </a:rPr>
              <a:t> That Are Most At-Risk</a:t>
            </a: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381000" y="1981200"/>
            <a:ext cx="8153400" cy="3657600"/>
          </a:xfrm>
          <a:prstGeom prst="roundRect">
            <a:avLst>
              <a:gd name="adj" fmla="val 16667"/>
            </a:avLst>
          </a:prstGeom>
          <a:solidFill>
            <a:srgbClr val="4D4D4D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4D4D4D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 sz="3600">
              <a:solidFill>
                <a:schemeClr val="bg1"/>
              </a:solidFill>
            </a:endParaRPr>
          </a:p>
          <a:p>
            <a:pPr>
              <a:defRPr/>
            </a:pPr>
            <a:endParaRPr lang="en-US" sz="3600">
              <a:solidFill>
                <a:schemeClr val="bg1"/>
              </a:solidFill>
            </a:endParaRPr>
          </a:p>
          <a:p>
            <a:pPr>
              <a:defRPr/>
            </a:pPr>
            <a:endParaRPr lang="en-US" sz="360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3600">
                <a:solidFill>
                  <a:schemeClr val="bg1"/>
                </a:solidFill>
              </a:rPr>
              <a:t>Adverse Events</a:t>
            </a:r>
          </a:p>
          <a:p>
            <a:pPr lvl="1">
              <a:buFontTx/>
              <a:buChar char="•"/>
              <a:defRPr/>
            </a:pPr>
            <a:r>
              <a:rPr lang="en-US" sz="3600">
                <a:solidFill>
                  <a:schemeClr val="bg1"/>
                </a:solidFill>
              </a:rPr>
              <a:t>  Concerns of reporting </a:t>
            </a:r>
          </a:p>
          <a:p>
            <a:pPr lvl="3">
              <a:defRPr/>
            </a:pPr>
            <a:r>
              <a:rPr lang="en-US" sz="3600">
                <a:solidFill>
                  <a:schemeClr val="bg1"/>
                </a:solidFill>
              </a:rPr>
              <a:t>(i.e. under or no reporting)</a:t>
            </a:r>
          </a:p>
          <a:p>
            <a:pPr lvl="1">
              <a:buFontTx/>
              <a:buChar char="•"/>
              <a:defRPr/>
            </a:pPr>
            <a:r>
              <a:rPr lang="en-US" sz="3600">
                <a:solidFill>
                  <a:schemeClr val="bg1"/>
                </a:solidFill>
              </a:rPr>
              <a:t>  Unusual patterns</a:t>
            </a:r>
          </a:p>
          <a:p>
            <a:pPr>
              <a:defRPr/>
            </a:pPr>
            <a:r>
              <a:rPr lang="en-US" sz="3600">
                <a:solidFill>
                  <a:schemeClr val="bg1"/>
                </a:solidFill>
              </a:rPr>
              <a:t>Serious Adverse Events</a:t>
            </a:r>
          </a:p>
          <a:p>
            <a:pPr>
              <a:defRPr/>
            </a:pPr>
            <a:endParaRPr lang="en-US" sz="3600">
              <a:solidFill>
                <a:schemeClr val="bg1"/>
              </a:solidFill>
            </a:endParaRPr>
          </a:p>
          <a:p>
            <a:pPr>
              <a:defRPr/>
            </a:pPr>
            <a:endParaRPr lang="en-US" sz="3600">
              <a:solidFill>
                <a:schemeClr val="bg1"/>
              </a:solidFill>
            </a:endParaRPr>
          </a:p>
          <a:p>
            <a:pPr>
              <a:defRPr/>
            </a:pPr>
            <a:endParaRPr lang="en-US" sz="36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b="1" smtClean="0">
                <a:solidFill>
                  <a:srgbClr val="4D4D4D"/>
                </a:solidFill>
              </a:rPr>
              <a:t>Criteria Used to Identify Facilities</a:t>
            </a:r>
            <a:br>
              <a:rPr lang="en-US" sz="4000" b="1" smtClean="0">
                <a:solidFill>
                  <a:srgbClr val="4D4D4D"/>
                </a:solidFill>
              </a:rPr>
            </a:br>
            <a:r>
              <a:rPr lang="en-US" sz="4000" b="1" smtClean="0">
                <a:solidFill>
                  <a:srgbClr val="4D4D4D"/>
                </a:solidFill>
              </a:rPr>
              <a:t> That Are Most At-Risk</a:t>
            </a:r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533400" y="4038600"/>
            <a:ext cx="8305800" cy="1676400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3366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 sz="36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Persistent Physical Environment</a:t>
            </a:r>
          </a:p>
          <a:p>
            <a:pPr>
              <a:defRPr/>
            </a:pP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Plant Concerns</a:t>
            </a:r>
          </a:p>
          <a:p>
            <a:pPr>
              <a:defRPr/>
            </a:pPr>
            <a:endParaRPr lang="en-US" sz="36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762000" y="2209800"/>
            <a:ext cx="76200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endParaRPr lang="en-US" sz="2800">
              <a:solidFill>
                <a:schemeClr val="bg1"/>
              </a:solidFill>
            </a:endParaRPr>
          </a:p>
          <a:p>
            <a:endParaRPr lang="en-US" sz="3200">
              <a:solidFill>
                <a:schemeClr val="bg1"/>
              </a:solidFill>
            </a:endParaRPr>
          </a:p>
          <a:p>
            <a:endParaRPr lang="en-US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533400" y="1828800"/>
            <a:ext cx="8305800" cy="1828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 sz="4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Biomedical Concerns</a:t>
            </a:r>
          </a:p>
          <a:p>
            <a:pPr>
              <a:defRPr/>
            </a:pPr>
            <a:endParaRPr lang="en-US" sz="40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3/16/2011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b="1" smtClean="0">
                <a:solidFill>
                  <a:srgbClr val="4D4D4D"/>
                </a:solidFill>
              </a:rPr>
              <a:t>Criteria Used to Identify Facilities</a:t>
            </a:r>
            <a:br>
              <a:rPr lang="en-US" sz="4000" b="1" smtClean="0">
                <a:solidFill>
                  <a:srgbClr val="4D4D4D"/>
                </a:solidFill>
              </a:rPr>
            </a:br>
            <a:r>
              <a:rPr lang="en-US" sz="4000" b="1" smtClean="0">
                <a:solidFill>
                  <a:srgbClr val="4D4D4D"/>
                </a:solidFill>
              </a:rPr>
              <a:t> That Are Most At-Risk</a:t>
            </a:r>
          </a:p>
        </p:txBody>
      </p:sp>
      <p:sp>
        <p:nvSpPr>
          <p:cNvPr id="38915" name="AutoShape 3"/>
          <p:cNvSpPr>
            <a:spLocks noChangeArrowheads="1"/>
          </p:cNvSpPr>
          <p:nvPr/>
        </p:nvSpPr>
        <p:spPr bwMode="auto">
          <a:xfrm>
            <a:off x="381000" y="1828800"/>
            <a:ext cx="8153400" cy="4572000"/>
          </a:xfrm>
          <a:prstGeom prst="roundRect">
            <a:avLst>
              <a:gd name="adj" fmla="val 16667"/>
            </a:avLst>
          </a:prstGeom>
          <a:solidFill>
            <a:srgbClr val="4D4D4D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4D4D4D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 sz="360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3600">
                <a:solidFill>
                  <a:schemeClr val="bg1"/>
                </a:solidFill>
              </a:rPr>
              <a:t>Complaints or Grievances</a:t>
            </a:r>
          </a:p>
          <a:p>
            <a:pPr lvl="1">
              <a:buFontTx/>
              <a:buChar char="•"/>
              <a:defRPr/>
            </a:pPr>
            <a:r>
              <a:rPr lang="en-US" sz="3600">
                <a:solidFill>
                  <a:schemeClr val="bg1"/>
                </a:solidFill>
              </a:rPr>
              <a:t>  Related to poor quality care,</a:t>
            </a:r>
          </a:p>
          <a:p>
            <a:pPr lvl="1">
              <a:defRPr/>
            </a:pPr>
            <a:r>
              <a:rPr lang="en-US" sz="3600">
                <a:solidFill>
                  <a:schemeClr val="bg1"/>
                </a:solidFill>
              </a:rPr>
              <a:t>   clinical performance, staffing, </a:t>
            </a:r>
          </a:p>
          <a:p>
            <a:pPr lvl="1">
              <a:defRPr/>
            </a:pPr>
            <a:r>
              <a:rPr lang="en-US" sz="3600">
                <a:solidFill>
                  <a:schemeClr val="bg1"/>
                </a:solidFill>
              </a:rPr>
              <a:t>   or physical plant issues </a:t>
            </a:r>
          </a:p>
          <a:p>
            <a:pPr lvl="1">
              <a:buFontTx/>
              <a:buChar char="•"/>
              <a:defRPr/>
            </a:pPr>
            <a:r>
              <a:rPr lang="en-US" sz="3600">
                <a:solidFill>
                  <a:schemeClr val="bg1"/>
                </a:solidFill>
              </a:rPr>
              <a:t>  Initiated by patients, </a:t>
            </a:r>
          </a:p>
          <a:p>
            <a:pPr lvl="1">
              <a:defRPr/>
            </a:pPr>
            <a:r>
              <a:rPr lang="en-US" sz="3600">
                <a:solidFill>
                  <a:schemeClr val="bg1"/>
                </a:solidFill>
              </a:rPr>
              <a:t>   patients’ significant others,</a:t>
            </a:r>
          </a:p>
          <a:p>
            <a:pPr lvl="1">
              <a:defRPr/>
            </a:pPr>
            <a:r>
              <a:rPr lang="en-US" sz="3600">
                <a:solidFill>
                  <a:schemeClr val="bg1"/>
                </a:solidFill>
              </a:rPr>
              <a:t>   staff, and/or physicians</a:t>
            </a:r>
          </a:p>
          <a:p>
            <a:pPr lvl="2">
              <a:defRPr/>
            </a:pPr>
            <a:r>
              <a:rPr lang="en-US" sz="3600">
                <a:solidFill>
                  <a:schemeClr val="bg1"/>
                </a:solidFill>
              </a:rPr>
              <a:t> </a:t>
            </a:r>
            <a:endParaRPr lang="en-US" sz="36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Question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382000" cy="452596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n-US" smtClean="0"/>
              <a:t>The most important determinant(s) of a facility at-risk: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en-US" smtClean="0"/>
          </a:p>
          <a:p>
            <a:pPr marL="990600" lvl="1" indent="-533400">
              <a:lnSpc>
                <a:spcPct val="80000"/>
              </a:lnSpc>
              <a:buFont typeface="Arial" charset="0"/>
              <a:buAutoNum type="alphaLcPeriod"/>
            </a:pPr>
            <a:r>
              <a:rPr lang="en-US" smtClean="0"/>
              <a:t>Poor clinical quality outcomes</a:t>
            </a:r>
          </a:p>
          <a:p>
            <a:pPr marL="990600" lvl="1" indent="-533400">
              <a:lnSpc>
                <a:spcPct val="80000"/>
              </a:lnSpc>
              <a:buFont typeface="Arial" charset="0"/>
              <a:buAutoNum type="alphaLcPeriod"/>
            </a:pPr>
            <a:r>
              <a:rPr lang="en-US" smtClean="0"/>
              <a:t>Higher mortality rates</a:t>
            </a:r>
          </a:p>
          <a:p>
            <a:pPr marL="990600" lvl="1" indent="-533400">
              <a:lnSpc>
                <a:spcPct val="80000"/>
              </a:lnSpc>
              <a:buFont typeface="Arial" charset="0"/>
              <a:buAutoNum type="alphaLcPeriod"/>
            </a:pPr>
            <a:r>
              <a:rPr lang="en-US" smtClean="0"/>
              <a:t>Clinical Manager opening</a:t>
            </a:r>
          </a:p>
          <a:p>
            <a:pPr marL="990600" lvl="1" indent="-533400">
              <a:lnSpc>
                <a:spcPct val="80000"/>
              </a:lnSpc>
              <a:buFont typeface="Arial" charset="0"/>
              <a:buAutoNum type="alphaLcPeriod"/>
            </a:pPr>
            <a:r>
              <a:rPr lang="en-US" smtClean="0"/>
              <a:t>Ineffective QAPI processes</a:t>
            </a:r>
          </a:p>
          <a:p>
            <a:pPr marL="990600" lvl="1" indent="-533400">
              <a:lnSpc>
                <a:spcPct val="80000"/>
              </a:lnSpc>
              <a:buFont typeface="Arial" charset="0"/>
              <a:buAutoNum type="alphaLcPeriod"/>
            </a:pPr>
            <a:r>
              <a:rPr lang="en-US" smtClean="0"/>
              <a:t>Lack of Medical Director leadership</a:t>
            </a:r>
          </a:p>
          <a:p>
            <a:pPr marL="990600" lvl="1" indent="-533400">
              <a:lnSpc>
                <a:spcPct val="80000"/>
              </a:lnSpc>
              <a:buFont typeface="Arial" charset="0"/>
              <a:buAutoNum type="alphaLcPeriod"/>
            </a:pPr>
            <a:r>
              <a:rPr lang="en-US" smtClean="0"/>
              <a:t>All of the above</a:t>
            </a:r>
          </a:p>
          <a:p>
            <a:pPr marL="990600" lvl="1" indent="-533400">
              <a:lnSpc>
                <a:spcPct val="80000"/>
              </a:lnSpc>
              <a:buFont typeface="Arial" charset="0"/>
              <a:buAutoNum type="alphaLcPeriod"/>
            </a:pPr>
            <a:r>
              <a:rPr lang="en-US" smtClean="0"/>
              <a:t>None of the above</a:t>
            </a:r>
          </a:p>
          <a:p>
            <a:pPr marL="990600" lvl="1" indent="-533400">
              <a:lnSpc>
                <a:spcPct val="80000"/>
              </a:lnSpc>
              <a:buFont typeface="Arial" charset="0"/>
              <a:buAutoNum type="alphaLcPeriod"/>
            </a:pPr>
            <a:endParaRPr lang="en-US" smtClean="0"/>
          </a:p>
          <a:p>
            <a:pPr marL="990600" lvl="1" indent="-533400">
              <a:lnSpc>
                <a:spcPct val="80000"/>
              </a:lnSpc>
              <a:buFont typeface="Arial" charset="0"/>
              <a:buAutoNum type="alphaLcPeriod"/>
            </a:pPr>
            <a:endParaRPr lang="en-US" sz="2400" smtClean="0"/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endParaRPr lang="en-US" sz="2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9" name="Rectangle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QAPI Impact on Facilities at Most Risk </a:t>
            </a:r>
          </a:p>
        </p:txBody>
      </p:sp>
      <p:graphicFrame>
        <p:nvGraphicFramePr>
          <p:cNvPr id="19472" name="Diagram 16"/>
          <p:cNvGraphicFramePr>
            <a:graphicFrameLocks/>
          </p:cNvGraphicFramePr>
          <p:nvPr>
            <p:ph type="dgm" idx="4294967295"/>
          </p:nvPr>
        </p:nvGraphicFramePr>
        <p:xfrm>
          <a:off x="0" y="1371600"/>
          <a:ext cx="8915400" cy="4870450"/>
        </p:xfrm>
        <a:graphic>
          <a:graphicData uri="http://schemas.openxmlformats.org/drawingml/2006/compatibility">
            <com:legacyDrawing xmlns:com="http://schemas.openxmlformats.org/drawingml/2006/compatibility" spid="_x0000_s19472"/>
          </a:graphicData>
        </a:graphic>
      </p:graphicFrame>
      <p:sp>
        <p:nvSpPr>
          <p:cNvPr id="19480" name="Text Box 23"/>
          <p:cNvSpPr txBox="1">
            <a:spLocks noChangeArrowheads="1"/>
          </p:cNvSpPr>
          <p:nvPr/>
        </p:nvSpPr>
        <p:spPr bwMode="auto">
          <a:xfrm>
            <a:off x="3962400" y="3581400"/>
            <a:ext cx="911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QAPI</a:t>
            </a:r>
          </a:p>
        </p:txBody>
      </p:sp>
      <p:sp>
        <p:nvSpPr>
          <p:cNvPr id="19481" name="Line 24"/>
          <p:cNvSpPr>
            <a:spLocks noChangeShapeType="1"/>
          </p:cNvSpPr>
          <p:nvPr/>
        </p:nvSpPr>
        <p:spPr bwMode="auto">
          <a:xfrm>
            <a:off x="2743200" y="29718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2" name="Text Box 25"/>
          <p:cNvSpPr txBox="1">
            <a:spLocks noChangeArrowheads="1"/>
          </p:cNvSpPr>
          <p:nvPr/>
        </p:nvSpPr>
        <p:spPr bwMode="auto">
          <a:xfrm>
            <a:off x="228600" y="2438400"/>
            <a:ext cx="30765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CMS QAPI Requirements</a:t>
            </a:r>
          </a:p>
          <a:p>
            <a:pPr>
              <a:buFontTx/>
              <a:buChar char="•"/>
            </a:pPr>
            <a:r>
              <a:rPr lang="en-US" sz="2000"/>
              <a:t>  Program Scope</a:t>
            </a:r>
          </a:p>
          <a:p>
            <a:pPr>
              <a:buFontTx/>
              <a:buChar char="•"/>
            </a:pPr>
            <a:r>
              <a:rPr lang="en-US" sz="2000"/>
              <a:t>  Data driven</a:t>
            </a:r>
          </a:p>
          <a:p>
            <a:pPr>
              <a:buFontTx/>
              <a:buChar char="•"/>
            </a:pPr>
            <a:r>
              <a:rPr lang="en-US" sz="2000"/>
              <a:t>  Medical Director &amp; IDT</a:t>
            </a:r>
          </a:p>
          <a:p>
            <a:r>
              <a:rPr lang="en-US" sz="2000"/>
              <a:t>Network Relationships</a:t>
            </a:r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 flipH="1">
            <a:off x="4953000" y="3124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4" name="Text Box 29"/>
          <p:cNvSpPr txBox="1">
            <a:spLocks noChangeArrowheads="1"/>
          </p:cNvSpPr>
          <p:nvPr/>
        </p:nvSpPr>
        <p:spPr bwMode="auto">
          <a:xfrm>
            <a:off x="6096000" y="2717800"/>
            <a:ext cx="27813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Regulatory Surveys</a:t>
            </a:r>
          </a:p>
          <a:p>
            <a:r>
              <a:rPr lang="en-US" sz="2000"/>
              <a:t>Monitoring &amp; Reporting</a:t>
            </a:r>
          </a:p>
          <a:p>
            <a:r>
              <a:rPr lang="en-US" sz="2000"/>
              <a:t>Network Relationships</a:t>
            </a:r>
          </a:p>
        </p:txBody>
      </p:sp>
      <p:sp>
        <p:nvSpPr>
          <p:cNvPr id="19485" name="Line 30"/>
          <p:cNvSpPr>
            <a:spLocks noChangeShapeType="1"/>
          </p:cNvSpPr>
          <p:nvPr/>
        </p:nvSpPr>
        <p:spPr bwMode="auto">
          <a:xfrm flipV="1">
            <a:off x="4419600" y="4419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6" name="Text Box 31"/>
          <p:cNvSpPr txBox="1">
            <a:spLocks noChangeArrowheads="1"/>
          </p:cNvSpPr>
          <p:nvPr/>
        </p:nvSpPr>
        <p:spPr bwMode="auto">
          <a:xfrm>
            <a:off x="3260725" y="5573713"/>
            <a:ext cx="2765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QAPI: Structure, </a:t>
            </a:r>
          </a:p>
          <a:p>
            <a:r>
              <a:rPr lang="en-US" sz="2000"/>
              <a:t>Processes &amp; Oversight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3/16/2011</a:t>
            </a:r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Question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382000" cy="452596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n-US" smtClean="0"/>
              <a:t>The most significant driver(s) of effective QAPI at  the local level?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en-US" smtClean="0"/>
          </a:p>
          <a:p>
            <a:pPr marL="990600" lvl="1" indent="-533400">
              <a:lnSpc>
                <a:spcPct val="80000"/>
              </a:lnSpc>
              <a:buFont typeface="Arial" charset="0"/>
              <a:buAutoNum type="alphaLcPeriod"/>
            </a:pPr>
            <a:r>
              <a:rPr lang="en-US" smtClean="0"/>
              <a:t>Engaged Medical Director</a:t>
            </a:r>
          </a:p>
          <a:p>
            <a:pPr marL="990600" lvl="1" indent="-533400">
              <a:lnSpc>
                <a:spcPct val="80000"/>
              </a:lnSpc>
              <a:buFont typeface="Arial" charset="0"/>
              <a:buAutoNum type="alphaLcPeriod"/>
            </a:pPr>
            <a:r>
              <a:rPr lang="en-US" smtClean="0"/>
              <a:t>Clinical Manager with skill in QAPI</a:t>
            </a:r>
          </a:p>
          <a:p>
            <a:pPr marL="990600" lvl="1" indent="-533400">
              <a:lnSpc>
                <a:spcPct val="80000"/>
              </a:lnSpc>
              <a:buFont typeface="Arial" charset="0"/>
              <a:buAutoNum type="alphaLcPeriod"/>
            </a:pPr>
            <a:r>
              <a:rPr lang="en-US" smtClean="0"/>
              <a:t>Team involvement in QI</a:t>
            </a:r>
          </a:p>
          <a:p>
            <a:pPr marL="990600" lvl="1" indent="-533400">
              <a:lnSpc>
                <a:spcPct val="80000"/>
              </a:lnSpc>
              <a:buFont typeface="Arial" charset="0"/>
              <a:buAutoNum type="alphaLcPeriod"/>
            </a:pPr>
            <a:r>
              <a:rPr lang="en-US" smtClean="0"/>
              <a:t>Quality culture</a:t>
            </a:r>
          </a:p>
          <a:p>
            <a:pPr marL="990600" lvl="1" indent="-533400">
              <a:lnSpc>
                <a:spcPct val="80000"/>
              </a:lnSpc>
              <a:buFont typeface="Arial" charset="0"/>
              <a:buAutoNum type="alphaLcPeriod"/>
            </a:pPr>
            <a:r>
              <a:rPr lang="en-US" smtClean="0"/>
              <a:t>Management commitment</a:t>
            </a:r>
          </a:p>
          <a:p>
            <a:pPr marL="990600" lvl="1" indent="-533400">
              <a:lnSpc>
                <a:spcPct val="80000"/>
              </a:lnSpc>
              <a:buFont typeface="Arial" charset="0"/>
              <a:buAutoNum type="alphaLcPeriod"/>
            </a:pPr>
            <a:r>
              <a:rPr lang="en-US" smtClean="0"/>
              <a:t>All of the above</a:t>
            </a:r>
          </a:p>
          <a:p>
            <a:pPr marL="990600" lvl="1" indent="-533400">
              <a:lnSpc>
                <a:spcPct val="80000"/>
              </a:lnSpc>
              <a:buFont typeface="Arial" charset="0"/>
              <a:buAutoNum type="alphaLcPeriod"/>
            </a:pPr>
            <a:r>
              <a:rPr lang="en-US" smtClean="0"/>
              <a:t>None of the above</a:t>
            </a:r>
          </a:p>
          <a:p>
            <a:pPr marL="990600" lvl="1" indent="-533400">
              <a:lnSpc>
                <a:spcPct val="80000"/>
              </a:lnSpc>
              <a:buFont typeface="Arial" charset="0"/>
              <a:buAutoNum type="alphaLcPeriod"/>
            </a:pPr>
            <a:endParaRPr lang="en-US" smtClean="0"/>
          </a:p>
          <a:p>
            <a:pPr marL="990600" lvl="1" indent="-533400">
              <a:lnSpc>
                <a:spcPct val="80000"/>
              </a:lnSpc>
              <a:buFont typeface="Arial" charset="0"/>
              <a:buAutoNum type="alphaLcPeriod"/>
            </a:pPr>
            <a:endParaRPr lang="en-US" sz="2400" smtClean="0"/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endParaRPr lang="en-US" sz="2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3/16/2011</a:t>
            </a:r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 renal community collaboration</a:t>
            </a:r>
            <a:endParaRPr lang="en-US" dirty="0"/>
          </a:p>
        </p:txBody>
      </p:sp>
      <p:graphicFrame>
        <p:nvGraphicFramePr>
          <p:cNvPr id="15368" name="Diagram 8"/>
          <p:cNvGraphicFramePr>
            <a:graphicFrameLocks/>
          </p:cNvGraphicFramePr>
          <p:nvPr>
            <p:ph idx="4294967295"/>
          </p:nvPr>
        </p:nvGraphicFramePr>
        <p:xfrm>
          <a:off x="0" y="0"/>
          <a:ext cx="11811000" cy="6451600"/>
        </p:xfrm>
        <a:graphic>
          <a:graphicData uri="http://schemas.openxmlformats.org/drawingml/2006/compatibility">
            <com:legacyDrawing xmlns:com="http://schemas.openxmlformats.org/drawingml/2006/compatibility" spid="_x0000_s15368"/>
          </a:graphicData>
        </a:graphic>
      </p:graphicFrame>
      <p:sp>
        <p:nvSpPr>
          <p:cNvPr id="15392" name="Text Box 31"/>
          <p:cNvSpPr txBox="1">
            <a:spLocks noChangeArrowheads="1"/>
          </p:cNvSpPr>
          <p:nvPr/>
        </p:nvSpPr>
        <p:spPr bwMode="auto">
          <a:xfrm>
            <a:off x="304800" y="381000"/>
            <a:ext cx="2819400" cy="14017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FMCNA </a:t>
            </a:r>
          </a:p>
          <a:p>
            <a:r>
              <a:rPr lang="en-US" sz="2800"/>
              <a:t>Facility-Based</a:t>
            </a:r>
          </a:p>
          <a:p>
            <a:r>
              <a:rPr lang="en-US" sz="2800"/>
              <a:t>QAPI</a:t>
            </a:r>
          </a:p>
        </p:txBody>
      </p:sp>
      <p:sp>
        <p:nvSpPr>
          <p:cNvPr id="15393" name="Oval 32"/>
          <p:cNvSpPr>
            <a:spLocks noChangeArrowheads="1"/>
          </p:cNvSpPr>
          <p:nvPr/>
        </p:nvSpPr>
        <p:spPr bwMode="auto">
          <a:xfrm>
            <a:off x="4572000" y="2057400"/>
            <a:ext cx="2590800" cy="2514600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Quality</a:t>
            </a:r>
          </a:p>
          <a:p>
            <a:pPr algn="ctr"/>
            <a:r>
              <a:rPr lang="en-US" sz="2400" b="1">
                <a:solidFill>
                  <a:schemeClr val="bg1"/>
                </a:solidFill>
              </a:rPr>
              <a:t> Improvement, </a:t>
            </a:r>
          </a:p>
          <a:p>
            <a:pPr algn="ctr"/>
            <a:r>
              <a:rPr lang="en-US" sz="2400" b="1">
                <a:solidFill>
                  <a:schemeClr val="bg1"/>
                </a:solidFill>
              </a:rPr>
              <a:t>Certification,</a:t>
            </a:r>
          </a:p>
          <a:p>
            <a:pPr algn="ctr"/>
            <a:r>
              <a:rPr lang="en-US" sz="2400" b="1">
                <a:solidFill>
                  <a:schemeClr val="bg1"/>
                </a:solidFill>
              </a:rPr>
              <a:t> &amp; Recognition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228600" y="2819400"/>
            <a:ext cx="2514600" cy="3140075"/>
          </a:xfrm>
          <a:prstGeom prst="rect">
            <a:avLst/>
          </a:prstGeom>
          <a:solidFill>
            <a:srgbClr val="29292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Tools:</a:t>
            </a:r>
          </a:p>
          <a:p>
            <a:r>
              <a:rPr lang="en-US" sz="2000">
                <a:solidFill>
                  <a:schemeClr val="bg1"/>
                </a:solidFill>
              </a:rPr>
              <a:t>Quality Reports</a:t>
            </a:r>
          </a:p>
          <a:p>
            <a:r>
              <a:rPr lang="en-US" sz="2000">
                <a:solidFill>
                  <a:schemeClr val="bg1"/>
                </a:solidFill>
              </a:rPr>
              <a:t>Calendar</a:t>
            </a:r>
          </a:p>
          <a:p>
            <a:r>
              <a:rPr lang="en-US" sz="2000">
                <a:solidFill>
                  <a:schemeClr val="bg1"/>
                </a:solidFill>
              </a:rPr>
              <a:t>Meeting Minutes</a:t>
            </a:r>
          </a:p>
          <a:p>
            <a:r>
              <a:rPr lang="en-US" sz="2000">
                <a:solidFill>
                  <a:schemeClr val="bg1"/>
                </a:solidFill>
              </a:rPr>
              <a:t>Action Plans</a:t>
            </a:r>
          </a:p>
          <a:p>
            <a:r>
              <a:rPr lang="en-US" sz="2000">
                <a:solidFill>
                  <a:schemeClr val="bg1"/>
                </a:solidFill>
              </a:rPr>
              <a:t>Tracking Tools</a:t>
            </a:r>
          </a:p>
          <a:p>
            <a:r>
              <a:rPr lang="en-US" sz="2000">
                <a:solidFill>
                  <a:schemeClr val="bg1"/>
                </a:solidFill>
              </a:rPr>
              <a:t>Interview Guides</a:t>
            </a:r>
          </a:p>
          <a:p>
            <a:r>
              <a:rPr lang="en-US" sz="2000">
                <a:solidFill>
                  <a:schemeClr val="bg1"/>
                </a:solidFill>
              </a:rPr>
              <a:t>Audits</a:t>
            </a:r>
          </a:p>
          <a:p>
            <a:pPr>
              <a:buFontTx/>
              <a:buChar char="•"/>
            </a:pPr>
            <a:r>
              <a:rPr lang="en-US" sz="2000">
                <a:solidFill>
                  <a:schemeClr val="bg1"/>
                </a:solidFill>
              </a:rPr>
              <a:t> Documentation</a:t>
            </a:r>
          </a:p>
          <a:p>
            <a:pPr>
              <a:buFontTx/>
              <a:buChar char="•"/>
            </a:pPr>
            <a:r>
              <a:rPr lang="en-US" sz="2000">
                <a:solidFill>
                  <a:schemeClr val="bg1"/>
                </a:solidFill>
              </a:rPr>
              <a:t> Observational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Question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38200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The most common barrier(s) to effective QAPI at the local level: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 marL="990600" lvl="1" indent="-533400">
              <a:lnSpc>
                <a:spcPct val="90000"/>
              </a:lnSpc>
              <a:buFont typeface="Arial" charset="0"/>
              <a:buAutoNum type="alphaLcPeriod"/>
            </a:pPr>
            <a:r>
              <a:rPr lang="en-US" smtClean="0"/>
              <a:t>Insufficient knowledge &amp; skill in QAPI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eriod"/>
            </a:pPr>
            <a:r>
              <a:rPr lang="en-US" smtClean="0"/>
              <a:t>Lack of a quality culture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eriod"/>
            </a:pPr>
            <a:r>
              <a:rPr lang="en-US" smtClean="0"/>
              <a:t>Inadequate QI tools and resources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eriod"/>
            </a:pPr>
            <a:r>
              <a:rPr lang="en-US" smtClean="0"/>
              <a:t>Lack of management commitment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eriod"/>
            </a:pPr>
            <a:r>
              <a:rPr lang="en-US" smtClean="0"/>
              <a:t>All of the above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eriod"/>
            </a:pPr>
            <a:r>
              <a:rPr lang="en-US" smtClean="0"/>
              <a:t>None of the above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eriod"/>
            </a:pPr>
            <a:endParaRPr lang="en-US" smtClean="0"/>
          </a:p>
          <a:p>
            <a:pPr marL="990600" lvl="1" indent="-533400">
              <a:lnSpc>
                <a:spcPct val="90000"/>
              </a:lnSpc>
              <a:buFont typeface="Arial" charset="0"/>
              <a:buAutoNum type="alphaLcPeriod"/>
            </a:pPr>
            <a:endParaRPr lang="en-US" sz="2400" smtClean="0"/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endParaRPr lang="en-US" sz="2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b="1" smtClean="0">
                <a:solidFill>
                  <a:srgbClr val="4D4D4D"/>
                </a:solidFill>
              </a:rPr>
              <a:t>Identifying Facilities</a:t>
            </a:r>
            <a:br>
              <a:rPr lang="en-US" sz="4000" b="1" smtClean="0">
                <a:solidFill>
                  <a:srgbClr val="4D4D4D"/>
                </a:solidFill>
              </a:rPr>
            </a:br>
            <a:r>
              <a:rPr lang="en-US" sz="4000" b="1" smtClean="0">
                <a:solidFill>
                  <a:srgbClr val="4D4D4D"/>
                </a:solidFill>
              </a:rPr>
              <a:t> That Are Most At-Risk</a:t>
            </a:r>
            <a:endParaRPr lang="en-US" sz="4000" smtClean="0"/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609600" y="1905000"/>
            <a:ext cx="8153400" cy="1066800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33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Ongoing Measurement</a:t>
            </a: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609600" y="3200400"/>
            <a:ext cx="81534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en-US" sz="4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Periodic Assessments</a:t>
            </a:r>
          </a:p>
          <a:p>
            <a:pPr algn="ctr">
              <a:defRPr/>
            </a:pPr>
            <a:endParaRPr lang="en-US" sz="4000"/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609600" y="4572000"/>
            <a:ext cx="8153400" cy="1066800"/>
          </a:xfrm>
          <a:prstGeom prst="roundRect">
            <a:avLst>
              <a:gd name="adj" fmla="val 16667"/>
            </a:avLst>
          </a:prstGeom>
          <a:solidFill>
            <a:srgbClr val="4D4D4D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4D4D4D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en-US" sz="4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Ongoing Reporting &amp; Tracking</a:t>
            </a:r>
          </a:p>
          <a:p>
            <a:pPr algn="ctr">
              <a:defRPr/>
            </a:pPr>
            <a:endParaRPr lang="en-US" sz="40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3/16/2011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b="1" smtClean="0">
                <a:solidFill>
                  <a:srgbClr val="4D4D4D"/>
                </a:solidFill>
              </a:rPr>
              <a:t>Criteria Used to Identify Facilities</a:t>
            </a:r>
            <a:br>
              <a:rPr lang="en-US" sz="4000" b="1" smtClean="0">
                <a:solidFill>
                  <a:srgbClr val="4D4D4D"/>
                </a:solidFill>
              </a:rPr>
            </a:br>
            <a:r>
              <a:rPr lang="en-US" sz="4000" b="1" smtClean="0">
                <a:solidFill>
                  <a:srgbClr val="4D4D4D"/>
                </a:solidFill>
              </a:rPr>
              <a:t> That Are Most At-Risk</a:t>
            </a:r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457200" y="1828800"/>
            <a:ext cx="8153400" cy="3962400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3366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 sz="36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762000" y="1828800"/>
            <a:ext cx="76200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Poor clinical quality outcomes</a:t>
            </a:r>
          </a:p>
          <a:p>
            <a:endParaRPr lang="en-US" sz="3200">
              <a:solidFill>
                <a:schemeClr val="bg1"/>
              </a:solidFill>
            </a:endParaRPr>
          </a:p>
          <a:p>
            <a:pPr lvl="1">
              <a:buFontTx/>
              <a:buChar char="•"/>
            </a:pPr>
            <a:r>
              <a:rPr lang="en-US" sz="3200">
                <a:solidFill>
                  <a:schemeClr val="bg1"/>
                </a:solidFill>
              </a:rPr>
              <a:t>  </a:t>
            </a:r>
            <a:r>
              <a:rPr lang="en-US" sz="2800">
                <a:solidFill>
                  <a:schemeClr val="bg1"/>
                </a:solidFill>
              </a:rPr>
              <a:t>Low total and subtotal quality scores</a:t>
            </a:r>
          </a:p>
          <a:p>
            <a:pPr lvl="1">
              <a:buFontTx/>
              <a:buChar char="•"/>
            </a:pPr>
            <a:r>
              <a:rPr lang="en-US" sz="2800">
                <a:solidFill>
                  <a:schemeClr val="bg1"/>
                </a:solidFill>
              </a:rPr>
              <a:t>  Quality measures at action threshold</a:t>
            </a:r>
          </a:p>
          <a:p>
            <a:pPr lvl="1">
              <a:buFontTx/>
              <a:buChar char="•"/>
            </a:pPr>
            <a:r>
              <a:rPr lang="en-US" sz="2800">
                <a:solidFill>
                  <a:schemeClr val="bg1"/>
                </a:solidFill>
              </a:rPr>
              <a:t>  High standard mortality rates</a:t>
            </a:r>
          </a:p>
          <a:p>
            <a:pPr lvl="1"/>
            <a:endParaRPr lang="en-US" sz="2800">
              <a:solidFill>
                <a:schemeClr val="bg1"/>
              </a:solidFill>
            </a:endParaRPr>
          </a:p>
          <a:p>
            <a:r>
              <a:rPr lang="en-US" sz="3200">
                <a:solidFill>
                  <a:schemeClr val="bg1"/>
                </a:solidFill>
              </a:rPr>
              <a:t>Web-based results are visible to all</a:t>
            </a:r>
          </a:p>
          <a:p>
            <a:r>
              <a:rPr lang="en-US" sz="3200">
                <a:solidFill>
                  <a:schemeClr val="bg1"/>
                </a:solidFill>
              </a:rPr>
              <a:t>levels of organization</a:t>
            </a:r>
          </a:p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3/16/2011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b="1" smtClean="0">
                <a:solidFill>
                  <a:srgbClr val="4D4D4D"/>
                </a:solidFill>
              </a:rPr>
              <a:t>Criteria Used to Identify Facilities</a:t>
            </a:r>
            <a:br>
              <a:rPr lang="en-US" sz="4000" b="1" smtClean="0">
                <a:solidFill>
                  <a:srgbClr val="4D4D4D"/>
                </a:solidFill>
              </a:rPr>
            </a:br>
            <a:r>
              <a:rPr lang="en-US" sz="4000" b="1" smtClean="0">
                <a:solidFill>
                  <a:srgbClr val="4D4D4D"/>
                </a:solidFill>
              </a:rPr>
              <a:t> That Are Most At-Risk</a:t>
            </a: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533400" y="4038600"/>
            <a:ext cx="8305800" cy="1676400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3366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 sz="36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Ineffective QAPI processes (internal)</a:t>
            </a:r>
          </a:p>
          <a:p>
            <a:pPr>
              <a:defRPr/>
            </a:pPr>
            <a:endParaRPr lang="en-US" sz="36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762000" y="2209800"/>
            <a:ext cx="76200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endParaRPr lang="en-US" sz="2800">
              <a:solidFill>
                <a:schemeClr val="bg1"/>
              </a:solidFill>
            </a:endParaRPr>
          </a:p>
          <a:p>
            <a:endParaRPr lang="en-US" sz="3200">
              <a:solidFill>
                <a:schemeClr val="bg1"/>
              </a:solidFill>
            </a:endParaRPr>
          </a:p>
          <a:p>
            <a:endParaRPr lang="en-US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533400" y="1828800"/>
            <a:ext cx="8305800" cy="1828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 sz="4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Poor results on in-person audits,</a:t>
            </a:r>
          </a:p>
          <a:p>
            <a:pPr>
              <a:defRPr/>
            </a:pP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assessments, reviews (internal)</a:t>
            </a:r>
          </a:p>
          <a:p>
            <a:pPr>
              <a:defRPr/>
            </a:pPr>
            <a:endParaRPr lang="en-US" sz="40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3/16/2011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b="1" smtClean="0">
                <a:solidFill>
                  <a:srgbClr val="4D4D4D"/>
                </a:solidFill>
              </a:rPr>
              <a:t>Criteria Used to Identify Facilities</a:t>
            </a:r>
            <a:br>
              <a:rPr lang="en-US" sz="4000" b="1" smtClean="0">
                <a:solidFill>
                  <a:srgbClr val="4D4D4D"/>
                </a:solidFill>
              </a:rPr>
            </a:br>
            <a:r>
              <a:rPr lang="en-US" sz="4000" b="1" smtClean="0">
                <a:solidFill>
                  <a:srgbClr val="4D4D4D"/>
                </a:solidFill>
              </a:rPr>
              <a:t> That Are Most At-Risk</a:t>
            </a:r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4038600"/>
            <a:ext cx="8305800" cy="1676400"/>
          </a:xfrm>
          <a:prstGeom prst="roundRect">
            <a:avLst>
              <a:gd name="adj" fmla="val 16667"/>
            </a:avLst>
          </a:prstGeom>
          <a:solidFill>
            <a:srgbClr val="396497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96497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 reviews (external) 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762000" y="2209800"/>
            <a:ext cx="76200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endParaRPr lang="en-US" sz="2800">
              <a:solidFill>
                <a:schemeClr val="bg1"/>
              </a:solidFill>
            </a:endParaRPr>
          </a:p>
          <a:p>
            <a:endParaRPr lang="en-US" sz="3200">
              <a:solidFill>
                <a:schemeClr val="bg1"/>
              </a:solidFill>
            </a:endParaRPr>
          </a:p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533400" y="1828800"/>
            <a:ext cx="8305800" cy="1828800"/>
          </a:xfrm>
          <a:prstGeom prst="roundRect">
            <a:avLst>
              <a:gd name="adj" fmla="val 16667"/>
            </a:avLst>
          </a:prstGeom>
          <a:solidFill>
            <a:srgbClr val="4D4D4D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4D4D4D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 sz="36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CMS condition-level deficiencies</a:t>
            </a:r>
          </a:p>
          <a:p>
            <a:pPr>
              <a:defRPr/>
            </a:pP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(external)</a:t>
            </a:r>
          </a:p>
          <a:p>
            <a:pPr>
              <a:defRPr/>
            </a:pPr>
            <a:endParaRPr lang="en-US" sz="36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3/16/2011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327</TotalTime>
  <Words>550</Words>
  <Application>Microsoft Office PowerPoint</Application>
  <PresentationFormat>On-screen Show (4:3)</PresentationFormat>
  <Paragraphs>194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Constantia</vt:lpstr>
      <vt:lpstr>Garamond</vt:lpstr>
      <vt:lpstr>Office Theme</vt:lpstr>
      <vt:lpstr>CREATING A CULTURE OF QUALITY:   Developing the Infrastructure to Meet  Quality Improvement Requirements   </vt:lpstr>
      <vt:lpstr>QAPI Impact on Facilities at Most Risk </vt:lpstr>
      <vt:lpstr>Question</vt:lpstr>
      <vt:lpstr>Slide 4</vt:lpstr>
      <vt:lpstr>Question</vt:lpstr>
      <vt:lpstr>Identifying Facilities  That Are Most At-Risk</vt:lpstr>
      <vt:lpstr>Criteria Used to Identify Facilities  That Are Most At-Risk</vt:lpstr>
      <vt:lpstr>Criteria Used to Identify Facilities  That Are Most At-Risk</vt:lpstr>
      <vt:lpstr>Criteria Used to Identify Facilities  That Are Most At-Risk</vt:lpstr>
      <vt:lpstr>Criteria Used to Identify Facilities  That Are Most At-Risk</vt:lpstr>
      <vt:lpstr>Criteria Used to Identify Facilities  That Are Most At-Risk</vt:lpstr>
      <vt:lpstr>Criteria Used to Identify Facilities  That Are Most At-Risk</vt:lpstr>
      <vt:lpstr>Criteria Used to Identify Facilities  That Are Most At-Risk</vt:lpstr>
      <vt:lpstr>Question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29</cp:revision>
  <dcterms:created xsi:type="dcterms:W3CDTF">2011-03-02T14:20:00Z</dcterms:created>
  <dcterms:modified xsi:type="dcterms:W3CDTF">2011-03-07T03:26:07Z</dcterms:modified>
</cp:coreProperties>
</file>