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67" r:id="rId4"/>
    <p:sldId id="262" r:id="rId5"/>
    <p:sldId id="266" r:id="rId6"/>
    <p:sldId id="292" r:id="rId7"/>
    <p:sldId id="291" r:id="rId8"/>
    <p:sldId id="263" r:id="rId9"/>
    <p:sldId id="264" r:id="rId10"/>
    <p:sldId id="259" r:id="rId11"/>
    <p:sldId id="273" r:id="rId12"/>
    <p:sldId id="268" r:id="rId13"/>
    <p:sldId id="269" r:id="rId14"/>
    <p:sldId id="270" r:id="rId15"/>
    <p:sldId id="281" r:id="rId16"/>
    <p:sldId id="283" r:id="rId17"/>
    <p:sldId id="280" r:id="rId18"/>
    <p:sldId id="287" r:id="rId19"/>
    <p:sldId id="277" r:id="rId20"/>
    <p:sldId id="279" r:id="rId21"/>
    <p:sldId id="282" r:id="rId22"/>
    <p:sldId id="288" r:id="rId23"/>
    <p:sldId id="289" r:id="rId24"/>
    <p:sldId id="294" r:id="rId25"/>
    <p:sldId id="293" r:id="rId26"/>
    <p:sldId id="284" r:id="rId27"/>
    <p:sldId id="285" r:id="rId28"/>
    <p:sldId id="286" r:id="rId29"/>
    <p:sldId id="274" r:id="rId30"/>
    <p:sldId id="275" r:id="rId31"/>
    <p:sldId id="276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90E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Sheet1!$E$7</c:f>
              <c:strCache>
                <c:ptCount val="1"/>
                <c:pt idx="0">
                  <c:v>% of faciliites</c:v>
                </c:pt>
              </c:strCache>
            </c:strRef>
          </c:tx>
          <c:cat>
            <c:strRef>
              <c:f>Sheet1!$F$6:$H$6</c:f>
              <c:strCache>
                <c:ptCount val="3"/>
                <c:pt idx="0">
                  <c:v>High Quality</c:v>
                </c:pt>
                <c:pt idx="1">
                  <c:v>Need Help</c:v>
                </c:pt>
                <c:pt idx="2">
                  <c:v>Don't have a clue</c:v>
                </c:pt>
              </c:strCache>
            </c:strRef>
          </c:cat>
          <c:val>
            <c:numRef>
              <c:f>Sheet1!$F$7:$H$7</c:f>
              <c:numCache>
                <c:formatCode>General</c:formatCode>
                <c:ptCount val="3"/>
                <c:pt idx="0">
                  <c:v>15</c:v>
                </c:pt>
                <c:pt idx="1">
                  <c:v>75</c:v>
                </c:pt>
                <c:pt idx="2">
                  <c:v>10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 baseline="0"/>
            </a:pPr>
            <a:endParaRPr lang="en-US"/>
          </a:p>
        </c:txPr>
      </c:legendEntry>
      <c:layout>
        <c:manualLayout>
          <c:xMode val="edge"/>
          <c:yMode val="edge"/>
          <c:x val="0.72209900845727704"/>
          <c:y val="0.26811818832809731"/>
          <c:w val="0.26864173228346455"/>
          <c:h val="0.58996483179380865"/>
        </c:manualLayout>
      </c:layout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8FD8-DEC3-4E21-A63E-3922D22CF54A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B897-5237-466D-9FC5-386AEC104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56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B897-5237-466D-9FC5-386AEC1044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829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THE PLANNING COMMITTEE WELCOMES </a:t>
            </a:r>
          </a:p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ALL MEETING ATTENDEES.</a:t>
            </a: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all" dirty="0" smtClean="0">
                <a:solidFill>
                  <a:srgbClr val="590E00"/>
                </a:solidFill>
                <a:latin typeface="Constantia" pitchFamily="18" charset="0"/>
              </a:rPr>
              <a:t>Jim </a:t>
            </a:r>
            <a:r>
              <a:rPr lang="en-US" cap="all" dirty="0" err="1" smtClean="0">
                <a:solidFill>
                  <a:srgbClr val="590E00"/>
                </a:solidFill>
                <a:latin typeface="Constantia" pitchFamily="18" charset="0"/>
              </a:rPr>
              <a:t>Bagian</a:t>
            </a:r>
            <a:r>
              <a:rPr lang="en-US" cap="all" dirty="0" smtClean="0">
                <a:solidFill>
                  <a:srgbClr val="590E00"/>
                </a:solidFill>
                <a:latin typeface="Constantia" pitchFamily="18" charset="0"/>
              </a:rPr>
              <a:t>, MD, PE</a:t>
            </a:r>
            <a:endParaRPr lang="en-US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</a:t>
            </a:r>
            <a:r>
              <a:rPr lang="en-US" dirty="0"/>
              <a:t>Director of the Center for Health Engineering and Patient Safety and </a:t>
            </a:r>
            <a:r>
              <a:rPr lang="en-US" dirty="0" smtClean="0"/>
              <a:t>a </a:t>
            </a:r>
            <a:r>
              <a:rPr lang="en-US" dirty="0"/>
              <a:t>Professor in the College of Engineering and the Medical School at the University of </a:t>
            </a:r>
            <a:r>
              <a:rPr lang="en-US" dirty="0" smtClean="0"/>
              <a:t>Michigan</a:t>
            </a:r>
          </a:p>
          <a:p>
            <a:r>
              <a:rPr lang="en-US" dirty="0" smtClean="0"/>
              <a:t>Served as the </a:t>
            </a:r>
            <a:r>
              <a:rPr lang="en-US" dirty="0"/>
              <a:t>first Director of the VA National Center for Patient </a:t>
            </a:r>
            <a:r>
              <a:rPr lang="en-US" dirty="0" smtClean="0"/>
              <a:t>Safety </a:t>
            </a:r>
            <a:r>
              <a:rPr lang="en-US" dirty="0"/>
              <a:t>and the first Chief Patient Safety Officer for the Department of Veterans Affairs from 1999 to 2010 </a:t>
            </a:r>
            <a:endParaRPr lang="en-US" dirty="0" smtClean="0"/>
          </a:p>
          <a:p>
            <a:r>
              <a:rPr lang="en-US" dirty="0"/>
              <a:t>From 1980-1995, Dr. </a:t>
            </a:r>
            <a:r>
              <a:rPr lang="en-US" dirty="0" err="1"/>
              <a:t>Bagian</a:t>
            </a:r>
            <a:r>
              <a:rPr lang="en-US" dirty="0"/>
              <a:t> served as a NASA astronaut and is a veteran of two Space Shuttle flights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Renaissance Man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Renaissance man – a present day man who has acquired profound knowledge or proficiency in more than one field</a:t>
            </a:r>
          </a:p>
          <a:p>
            <a:pPr marL="0" indent="0" algn="r">
              <a:buNone/>
            </a:pPr>
            <a:r>
              <a:rPr lang="en-US" dirty="0" smtClean="0"/>
              <a:t>-www.dictionary.com</a:t>
            </a:r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true </a:t>
            </a:r>
            <a:r>
              <a:rPr lang="en-US" dirty="0"/>
              <a:t>r</a:t>
            </a:r>
            <a:r>
              <a:rPr lang="en-US" dirty="0" smtClean="0"/>
              <a:t>enaissance man is able to integrate his knowledge from various fields to reach new 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895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Types of Organizations </a:t>
            </a:r>
            <a:b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We Encounter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19398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38200" y="1447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89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>
                <a:solidFill>
                  <a:srgbClr val="590E00"/>
                </a:solidFill>
                <a:latin typeface="Constantia" pitchFamily="18" charset="0"/>
              </a:rPr>
              <a:t>Identifying Facilities At </a:t>
            </a:r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Risk 1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You can observe a lot by just watching.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-Yogi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Berra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89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Identifying Facilities At Risk 1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i="1" dirty="0"/>
              <a:t>DCI: </a:t>
            </a:r>
            <a:r>
              <a:rPr lang="en-US" sz="3600" dirty="0"/>
              <a:t>Pam </a:t>
            </a:r>
            <a:r>
              <a:rPr lang="en-US" sz="3600" dirty="0" smtClean="0"/>
              <a:t>Havermann, RN</a:t>
            </a:r>
            <a:endParaRPr lang="en-US" sz="3600" dirty="0"/>
          </a:p>
          <a:p>
            <a:r>
              <a:rPr lang="en-US" sz="3600" i="1" dirty="0"/>
              <a:t>FMC: </a:t>
            </a:r>
            <a:r>
              <a:rPr lang="en-US" sz="3600" dirty="0"/>
              <a:t>Carolyn </a:t>
            </a:r>
            <a:r>
              <a:rPr lang="en-US" sz="3600" dirty="0" smtClean="0"/>
              <a:t>Latham, RN, MSN, MBA, CNN</a:t>
            </a:r>
            <a:endParaRPr lang="en-US" sz="3600" dirty="0"/>
          </a:p>
          <a:p>
            <a:r>
              <a:rPr lang="sv-SE" sz="3600" i="1" dirty="0"/>
              <a:t>DaVita: </a:t>
            </a:r>
            <a:r>
              <a:rPr lang="sv-SE" sz="3600" dirty="0"/>
              <a:t>David Van Wyck, MD</a:t>
            </a:r>
          </a:p>
          <a:p>
            <a:r>
              <a:rPr lang="en-US" sz="3600" i="1" dirty="0"/>
              <a:t>ESRD Networks: </a:t>
            </a:r>
            <a:endParaRPr lang="en-US" sz="3600" i="1" dirty="0" smtClean="0"/>
          </a:p>
          <a:p>
            <a:pPr lvl="1"/>
            <a:r>
              <a:rPr lang="en-US" dirty="0" smtClean="0"/>
              <a:t>Darlene </a:t>
            </a:r>
            <a:r>
              <a:rPr lang="en-US" dirty="0"/>
              <a:t>Rodgers, BSN, RN, CNN, </a:t>
            </a:r>
            <a:r>
              <a:rPr lang="en-US" dirty="0" smtClean="0"/>
              <a:t>CPHQ; </a:t>
            </a:r>
          </a:p>
          <a:p>
            <a:pPr lvl="1"/>
            <a:r>
              <a:rPr lang="sv-SE" dirty="0" smtClean="0"/>
              <a:t>Susan </a:t>
            </a:r>
            <a:r>
              <a:rPr lang="sv-SE" dirty="0"/>
              <a:t>Stark; </a:t>
            </a:r>
            <a:endParaRPr lang="sv-SE" dirty="0" smtClean="0"/>
          </a:p>
          <a:p>
            <a:pPr lvl="1"/>
            <a:r>
              <a:rPr lang="sv-SE" dirty="0" smtClean="0"/>
              <a:t>Karen </a:t>
            </a:r>
            <a:r>
              <a:rPr lang="sv-SE" dirty="0"/>
              <a:t>Strott, BSN, RN, CPHQ</a:t>
            </a:r>
            <a:r>
              <a:rPr lang="sv-SE" dirty="0" smtClean="0"/>
              <a:t>;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Raynel </a:t>
            </a:r>
            <a:r>
              <a:rPr lang="en-US" dirty="0"/>
              <a:t>Wilson, RN, CNN, CPHQ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89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>
                <a:solidFill>
                  <a:srgbClr val="590E00"/>
                </a:solidFill>
                <a:latin typeface="Constantia" pitchFamily="18" charset="0"/>
              </a:rPr>
              <a:t>Preparing Facilities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 Participation – Share Your Expertise</a:t>
            </a:r>
          </a:p>
          <a:p>
            <a:pPr lvl="1"/>
            <a:r>
              <a:rPr lang="en-US" dirty="0" smtClean="0"/>
              <a:t>Each table has an envelope with copies of a scenario</a:t>
            </a:r>
          </a:p>
          <a:p>
            <a:pPr lvl="1"/>
            <a:r>
              <a:rPr lang="en-US" dirty="0" smtClean="0"/>
              <a:t>In the next 30 minutes please:</a:t>
            </a:r>
          </a:p>
          <a:p>
            <a:pPr lvl="2"/>
            <a:r>
              <a:rPr lang="en-US" dirty="0" smtClean="0"/>
              <a:t>Read the scenario and discuss the issues with others at your table</a:t>
            </a:r>
          </a:p>
          <a:p>
            <a:pPr lvl="2"/>
            <a:r>
              <a:rPr lang="en-US" dirty="0" smtClean="0"/>
              <a:t>Appoint a spokesperson for your table to present your findings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33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>
                <a:solidFill>
                  <a:srgbClr val="590E00"/>
                </a:solidFill>
                <a:latin typeface="Constantia" pitchFamily="18" charset="0"/>
              </a:rPr>
              <a:t>Preparing Facilities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To help stimulate discussion please answer the following questions regarding your scenario:</a:t>
            </a:r>
          </a:p>
          <a:p>
            <a:r>
              <a:rPr lang="en-US" sz="3900" dirty="0" smtClean="0"/>
              <a:t>What are the underlying issues/concerns?</a:t>
            </a:r>
          </a:p>
          <a:p>
            <a:r>
              <a:rPr lang="en-US" sz="3900" dirty="0" smtClean="0"/>
              <a:t>How would you prioritize the underlying issues/concerns?</a:t>
            </a:r>
          </a:p>
          <a:p>
            <a:r>
              <a:rPr lang="en-US" sz="3900" dirty="0" smtClean="0"/>
              <a:t>What behaviors need to be seen for change to take place?</a:t>
            </a:r>
          </a:p>
          <a:p>
            <a:r>
              <a:rPr lang="en-US" sz="3900" dirty="0" smtClean="0"/>
              <a:t>What interventions would you use to address the issues?</a:t>
            </a:r>
          </a:p>
          <a:p>
            <a:r>
              <a:rPr lang="en-US" sz="3900" dirty="0" smtClean="0"/>
              <a:t>How would you evaluate the ease of implementation?</a:t>
            </a:r>
          </a:p>
          <a:p>
            <a:r>
              <a:rPr lang="en-US" sz="3900" dirty="0" smtClean="0"/>
              <a:t>Using language a patient may likely use, describe the patients' experience in this scenario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144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6035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Preparing Facilities for Change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Those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are my principles, and if you don't like them... well, I have others.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-Groucho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Marx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33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Preparing Facilities </a:t>
            </a:r>
            <a:b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for 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Co-Facilitators: </a:t>
            </a:r>
          </a:p>
          <a:p>
            <a:pPr lvl="1"/>
            <a:r>
              <a:rPr lang="en-US" sz="3200" dirty="0" smtClean="0"/>
              <a:t>Cynthia </a:t>
            </a:r>
            <a:r>
              <a:rPr lang="en-US" sz="3200" dirty="0"/>
              <a:t>Kristensen, </a:t>
            </a:r>
            <a:r>
              <a:rPr lang="en-US" sz="3200" dirty="0" smtClean="0"/>
              <a:t>MD</a:t>
            </a:r>
          </a:p>
          <a:p>
            <a:pPr lvl="1"/>
            <a:r>
              <a:rPr lang="en-US" sz="3200" dirty="0" smtClean="0"/>
              <a:t>Maria Ciccanti, RN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9739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THE PLANNING COMMITTEE WELCOMES </a:t>
            </a:r>
          </a:p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MEETING ATTENDEES BACK FROM LUNCH.</a:t>
            </a: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47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18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cap="all" dirty="0" smtClean="0">
                <a:solidFill>
                  <a:srgbClr val="590E00"/>
                </a:solidFill>
                <a:latin typeface="Constantia" pitchFamily="18" charset="0"/>
              </a:rPr>
              <a:t>Planning Committee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28600" y="2743200"/>
            <a:ext cx="3276600" cy="3733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Jay Ginsberg, MD, MMM</a:t>
            </a:r>
          </a:p>
          <a:p>
            <a:pPr marL="0" indent="0">
              <a:buNone/>
            </a:pPr>
            <a:r>
              <a:rPr lang="en-US" b="1" i="1" dirty="0" smtClean="0"/>
              <a:t>Chairperson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Susan Caponi, BSN, RN</a:t>
            </a:r>
          </a:p>
          <a:p>
            <a:pPr marL="0" indent="0">
              <a:buNone/>
            </a:pPr>
            <a:r>
              <a:rPr lang="en-US" i="1" dirty="0" smtClean="0"/>
              <a:t>ESRD Network 2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Geraldine Curry, RN, BSN, CNN, CPHQ</a:t>
            </a:r>
            <a:br>
              <a:rPr lang="en-US" dirty="0" smtClean="0"/>
            </a:br>
            <a:r>
              <a:rPr lang="en-US" i="1" dirty="0" smtClean="0"/>
              <a:t>Fresenius Medical Care, 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Peter DeOreo, MD, FACP</a:t>
            </a:r>
          </a:p>
          <a:p>
            <a:pPr marL="0" indent="0">
              <a:buNone/>
            </a:pPr>
            <a:r>
              <a:rPr lang="en-US" i="1" dirty="0" smtClean="0"/>
              <a:t>Forum of ESRD Networks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Katrina Dinkel, MA</a:t>
            </a:r>
          </a:p>
          <a:p>
            <a:pPr marL="0" indent="0">
              <a:buNone/>
            </a:pPr>
            <a:r>
              <a:rPr lang="en-US" i="1" dirty="0" smtClean="0"/>
              <a:t>ESRD Network 12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429000" y="2743200"/>
            <a:ext cx="3124200" cy="3581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Mary Dittrich, MD</a:t>
            </a:r>
          </a:p>
          <a:p>
            <a:pPr>
              <a:buNone/>
            </a:pPr>
            <a:r>
              <a:rPr lang="en-US" i="1" dirty="0" smtClean="0"/>
              <a:t>Forum of ESRD Networks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Harriet Edwards, MSW, MSG</a:t>
            </a:r>
          </a:p>
          <a:p>
            <a:pPr>
              <a:buNone/>
            </a:pPr>
            <a:r>
              <a:rPr lang="en-US" i="1" dirty="0" smtClean="0"/>
              <a:t>ESRD Network 18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i="1" dirty="0" smtClean="0"/>
              <a:t> </a:t>
            </a:r>
            <a:r>
              <a:rPr lang="en-US" dirty="0" smtClean="0"/>
              <a:t>Doug Johnson, MD</a:t>
            </a:r>
          </a:p>
          <a:p>
            <a:pPr>
              <a:buNone/>
            </a:pPr>
            <a:r>
              <a:rPr lang="en-US" i="1" dirty="0" smtClean="0"/>
              <a:t>Dialysis Clinic, Inc.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Cynthia Kristensen, MD</a:t>
            </a:r>
          </a:p>
          <a:p>
            <a:pPr>
              <a:buNone/>
            </a:pPr>
            <a:r>
              <a:rPr lang="en-US" i="1" dirty="0" smtClean="0"/>
              <a:t>Forum of ESRD Networks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Carolyn Latham, RN, MSN, MBA, CNN</a:t>
            </a:r>
          </a:p>
          <a:p>
            <a:pPr>
              <a:buNone/>
            </a:pPr>
            <a:r>
              <a:rPr lang="en-US" i="1" dirty="0" smtClean="0"/>
              <a:t>Fresenius Medical Care, NA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renal community collaboration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23622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6553200" y="2743200"/>
            <a:ext cx="2438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Klemens Meyer, MD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Forum of ESRD Networks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Dale Singer, MHA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Renal Physicians Association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Susan Stark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ESRD Network 9/10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Judy Stevenson, MSN, CPHQ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ESRD Network 4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 B. Van Wyck, MD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DaVita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Great American Philosopher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We've got to speed things up in this hotel. Chef, if a guest orders a three-minute egg, give it to him in two minutes. If he orders a two-minute egg, give it to him in one minute. If he orders a one-minute egg, give him a chicken and let him work it out for himself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Groucho Marx 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 Night in Casablanca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(movie)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810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Collaboration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facility fails to understand even rudimentary concepts of patient safety and quality care, they will need to learn from multiple sources to begin to improve.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336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Collaboration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responses when a “poorly performing” facility is first approached: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Who are you going to believe, me or your own eyes?</a:t>
            </a:r>
          </a:p>
          <a:p>
            <a:pPr marL="0" indent="0" algn="r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Chico Marx in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Duck Soup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(movie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r">
              <a:spcAft>
                <a:spcPts val="12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Half the lies they tell about me aren't true.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-Yogi Berra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8058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Collaboration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Moderator: </a:t>
            </a:r>
            <a:r>
              <a:rPr lang="sv-SE" dirty="0"/>
              <a:t>Franklin W. Maddux, MD, FACP</a:t>
            </a:r>
          </a:p>
          <a:p>
            <a:r>
              <a:rPr lang="en-US" i="1" dirty="0"/>
              <a:t>ESRD Networks</a:t>
            </a:r>
            <a:r>
              <a:rPr lang="en-US" i="1" dirty="0" smtClean="0"/>
              <a:t>: </a:t>
            </a:r>
            <a:r>
              <a:rPr lang="en-US" dirty="0"/>
              <a:t>Jenny </a:t>
            </a:r>
            <a:r>
              <a:rPr lang="en-US" dirty="0" err="1"/>
              <a:t>Kitsen</a:t>
            </a:r>
            <a:r>
              <a:rPr lang="en-US" dirty="0"/>
              <a:t>, MSW</a:t>
            </a:r>
          </a:p>
          <a:p>
            <a:r>
              <a:rPr lang="en-US" i="1" dirty="0"/>
              <a:t>CMS</a:t>
            </a:r>
            <a:r>
              <a:rPr lang="en-US" i="1" dirty="0" smtClean="0"/>
              <a:t>: </a:t>
            </a:r>
            <a:r>
              <a:rPr lang="en-US" dirty="0" smtClean="0"/>
              <a:t>Judith Kari, MSSW, ACSW, LICSW</a:t>
            </a:r>
            <a:endParaRPr lang="en-US" dirty="0"/>
          </a:p>
          <a:p>
            <a:r>
              <a:rPr lang="en-US" i="1" dirty="0"/>
              <a:t>DaVita: </a:t>
            </a:r>
            <a:r>
              <a:rPr lang="en-US" dirty="0" smtClean="0"/>
              <a:t>Gina Randolph, RN, MSN, MBA</a:t>
            </a:r>
            <a:endParaRPr lang="en-US" dirty="0"/>
          </a:p>
          <a:p>
            <a:r>
              <a:rPr lang="en-US" i="1" dirty="0"/>
              <a:t>Liberty Dialysis: </a:t>
            </a:r>
            <a:r>
              <a:rPr lang="en-US" dirty="0"/>
              <a:t>Denise </a:t>
            </a:r>
            <a:r>
              <a:rPr lang="en-US" dirty="0" err="1"/>
              <a:t>VanValkenburgh</a:t>
            </a:r>
            <a:r>
              <a:rPr lang="en-US" dirty="0"/>
              <a:t>, </a:t>
            </a:r>
            <a:r>
              <a:rPr lang="en-US" dirty="0" smtClean="0"/>
              <a:t>BA, 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702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Identifying Facilities At Risk 2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the tools outlined before work?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In theory there is no difference between theory and practice. In practice there is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-Yogi Berra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8332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Identifying Facilities At Risk 2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DCI: </a:t>
            </a:r>
            <a:r>
              <a:rPr lang="en-US" sz="3600" dirty="0"/>
              <a:t>Pam </a:t>
            </a:r>
            <a:r>
              <a:rPr lang="en-US" sz="3600" dirty="0" smtClean="0"/>
              <a:t>Havermann, RN</a:t>
            </a:r>
          </a:p>
          <a:p>
            <a:r>
              <a:rPr lang="en-US" sz="3600" i="1" dirty="0"/>
              <a:t>DCI</a:t>
            </a:r>
            <a:r>
              <a:rPr lang="en-US" sz="3600" i="1" dirty="0" smtClean="0"/>
              <a:t>: </a:t>
            </a:r>
            <a:r>
              <a:rPr lang="en-US" sz="3600" dirty="0"/>
              <a:t>Doug Johnson, MD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0498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Developing a Sustainable Culture of Quality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poorly performing facilities will improve when first approached with suggestions and help, but only a change in culture will result in permanent embracing of the principles of patient safety and quality improvement.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995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all" dirty="0">
                <a:solidFill>
                  <a:srgbClr val="590E00"/>
                </a:solidFill>
                <a:latin typeface="Constantia" pitchFamily="18" charset="0"/>
              </a:rPr>
              <a:t>Developing a Sustainable Culture of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 sent the club a wire stating,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PLEASE ACCEPT MY RESIGNATION.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 DON'T WANT TO BELONG TO ANY CLUB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THAT WILL ACCEPT ME AS A MEMBER.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-Groucho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Marx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995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all" dirty="0">
                <a:solidFill>
                  <a:srgbClr val="590E00"/>
                </a:solidFill>
                <a:latin typeface="Constantia" pitchFamily="18" charset="0"/>
              </a:rPr>
              <a:t>Developing a Sustainable Culture of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Peter </a:t>
            </a:r>
            <a:r>
              <a:rPr lang="en-US" sz="4400" dirty="0" err="1"/>
              <a:t>DeOreo</a:t>
            </a:r>
            <a:r>
              <a:rPr lang="en-US" sz="4400" dirty="0"/>
              <a:t>, MD, FACP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5240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995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Evaluation and Closing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Time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flies like an arrow. Fruit flies like a banana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Groucho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Marx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59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A Special Thank You</a:t>
            </a: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62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cap="small" dirty="0" smtClean="0">
                <a:solidFill>
                  <a:srgbClr val="590E00"/>
                </a:solidFill>
                <a:latin typeface="Constantia" pitchFamily="18" charset="0"/>
              </a:rPr>
              <a:t>evaluation</a:t>
            </a: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305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tantia" pitchFamily="18" charset="0"/>
              </a:rPr>
              <a:t>1.  </a:t>
            </a:r>
            <a:r>
              <a:rPr lang="en-US" sz="2000" dirty="0" smtClean="0">
                <a:latin typeface="Constantia" pitchFamily="18" charset="0"/>
              </a:rPr>
              <a:t>Do you think this conference met its goals?</a:t>
            </a:r>
          </a:p>
          <a:p>
            <a:pPr marL="400050" lvl="1" indent="0"/>
            <a:r>
              <a:rPr lang="en-US" sz="2000" dirty="0" smtClean="0">
                <a:latin typeface="Constantia" pitchFamily="18" charset="0"/>
              </a:rPr>
              <a:t> Yes</a:t>
            </a:r>
          </a:p>
          <a:p>
            <a:pPr marL="400050" lvl="1" indent="0"/>
            <a:r>
              <a:rPr lang="en-US" sz="2000" dirty="0" smtClean="0">
                <a:latin typeface="Constantia" pitchFamily="18" charset="0"/>
              </a:rPr>
              <a:t>No</a:t>
            </a:r>
          </a:p>
          <a:p>
            <a:pPr marL="400050" lvl="1" indent="0">
              <a:buNone/>
            </a:pPr>
            <a:endParaRPr lang="en-US" sz="20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Constantia" pitchFamily="18" charset="0"/>
              </a:rPr>
              <a:t> 2.  Did this conference live up to your expectations?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Yes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No</a:t>
            </a:r>
          </a:p>
          <a:p>
            <a:pPr lvl="1">
              <a:buNone/>
            </a:pPr>
            <a:endParaRPr lang="en-US" sz="2000" dirty="0" smtClean="0">
              <a:latin typeface="Constantia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2000" dirty="0" smtClean="0">
                <a:latin typeface="Constantia" pitchFamily="18" charset="0"/>
              </a:rPr>
              <a:t>Please rate the value of this conference to you and your job</a:t>
            </a:r>
          </a:p>
          <a:p>
            <a:pPr marL="914400" lvl="1" indent="-514350">
              <a:buNone/>
            </a:pPr>
            <a:r>
              <a:rPr lang="en-US" sz="2000" dirty="0" smtClean="0">
                <a:latin typeface="Constantia" pitchFamily="18" charset="0"/>
              </a:rPr>
              <a:t>(Rate from 1-5, with 1 being “wonderful” and 5 being “wish I’d stayed home”)  </a:t>
            </a:r>
          </a:p>
          <a:p>
            <a:pPr marL="914400" lvl="1" indent="-514350">
              <a:buNone/>
            </a:pPr>
            <a:endParaRPr lang="en-US" sz="2000" dirty="0">
              <a:latin typeface="Constantia" pitchFamily="18" charset="0"/>
            </a:endParaRPr>
          </a:p>
          <a:p>
            <a:pPr marL="914400" lvl="1" indent="-514350">
              <a:buNone/>
            </a:pPr>
            <a:r>
              <a:rPr lang="en-US" sz="2000" b="1" dirty="0" smtClean="0">
                <a:latin typeface="Constantia" pitchFamily="18" charset="0"/>
              </a:rPr>
              <a:t>Please fill out the evaluations for ANNA</a:t>
            </a:r>
          </a:p>
          <a:p>
            <a:pPr>
              <a:buNone/>
            </a:pP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renal community collaboration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447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4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smtClean="0">
                <a:solidFill>
                  <a:srgbClr val="590E00"/>
                </a:solidFill>
                <a:latin typeface="Constantia" pitchFamily="18" charset="0"/>
              </a:rPr>
              <a:t>A Great American Philosopher</a:t>
            </a:r>
            <a:endParaRPr lang="en-US" sz="3600" cap="all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It gets late early out there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Yogi Berra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just want to thank everyone who made this day necessary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FF0000"/>
                </a:solidFill>
              </a:rPr>
              <a:t>-Yogi Berra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2628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389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1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r>
              <a:rPr lang="en-US" sz="1600" dirty="0" smtClean="0">
                <a:solidFill>
                  <a:srgbClr val="590E00"/>
                </a:solidFill>
                <a:latin typeface="Constantia" pitchFamily="18" charset="0"/>
              </a:rPr>
              <a:t> </a:t>
            </a:r>
            <a: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ACKNOWLEDGEMENTS</a:t>
            </a:r>
            <a:r>
              <a:rPr lang="en-US" sz="3200" dirty="0" smtClean="0">
                <a:solidFill>
                  <a:srgbClr val="590E00"/>
                </a:solidFill>
                <a:latin typeface="Constantia" pitchFamily="18" charset="0"/>
              </a:rPr>
              <a:t> 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924800" cy="32766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>
                <a:solidFill>
                  <a:srgbClr val="590E00"/>
                </a:solidFill>
                <a:latin typeface="Constantia" pitchFamily="18" charset="0"/>
              </a:rPr>
              <a:t>This activity is supported by an educational donation provided by Amgen.  </a:t>
            </a:r>
          </a:p>
          <a:p>
            <a:endParaRPr lang="en-US" sz="2600" dirty="0" smtClean="0">
              <a:solidFill>
                <a:srgbClr val="590E00"/>
              </a:solidFill>
              <a:latin typeface="Constantia" pitchFamily="18" charset="0"/>
            </a:endParaRPr>
          </a:p>
          <a:p>
            <a:r>
              <a:rPr lang="en-US" sz="2600" dirty="0" smtClean="0">
                <a:solidFill>
                  <a:srgbClr val="590E00"/>
                </a:solidFill>
                <a:latin typeface="Constantia" pitchFamily="18" charset="0"/>
              </a:rPr>
              <a:t>Commercial support was also provided by:  Fresenius Medical Care NA; DaVita; Dialysis Clinic, Inc.; and Liberty Dialysis.  </a:t>
            </a:r>
          </a:p>
          <a:p>
            <a:endParaRPr lang="en-US" sz="2600" dirty="0" smtClean="0">
              <a:solidFill>
                <a:srgbClr val="590E00"/>
              </a:solidFill>
              <a:latin typeface="Constantia" pitchFamily="18" charset="0"/>
            </a:endParaRPr>
          </a:p>
          <a:p>
            <a:r>
              <a:rPr lang="en-US" sz="2600" dirty="0" smtClean="0">
                <a:solidFill>
                  <a:srgbClr val="590E00"/>
                </a:solidFill>
                <a:latin typeface="Constantia" pitchFamily="18" charset="0"/>
              </a:rPr>
              <a:t>The planning committee gratefully acknowledges the support of each of these contributors.  </a:t>
            </a:r>
          </a:p>
          <a:p>
            <a:r>
              <a:rPr lang="en-US" dirty="0" smtClean="0"/>
              <a:t> </a:t>
            </a:r>
          </a:p>
          <a:p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2590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524000"/>
          </a:xfrm>
        </p:spPr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1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r>
              <a:rPr lang="en-US" sz="1600" dirty="0" smtClean="0">
                <a:solidFill>
                  <a:srgbClr val="590E00"/>
                </a:solidFill>
                <a:latin typeface="Constantia" pitchFamily="18" charset="0"/>
              </a:rPr>
              <a:t> </a:t>
            </a:r>
            <a: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Housekeeping</a:t>
            </a: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9248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Hotel Information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CEU’s from ANNA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Audience Response System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Please turn off cell phones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2590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51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HOTEL FLOORPLAN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pic>
        <p:nvPicPr>
          <p:cNvPr id="1026" name="Picture 2" descr="http://www.starwoodhotels.com/Media/Graphics/Brands/Westin/Properties/1508/images/WI_1508_fl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23875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552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524000"/>
          </a:xfrm>
        </p:spPr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</a:t>
            </a: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1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r>
              <a:rPr lang="en-US" sz="1600" dirty="0" smtClean="0">
                <a:solidFill>
                  <a:srgbClr val="590E00"/>
                </a:solidFill>
                <a:latin typeface="Constantia" pitchFamily="18" charset="0"/>
              </a:rPr>
              <a:t> </a:t>
            </a:r>
            <a: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 smtClean="0">
                <a:solidFill>
                  <a:srgbClr val="590E00"/>
                </a:solidFill>
                <a:latin typeface="Constantia" pitchFamily="18" charset="0"/>
              </a:rPr>
              <a:t>Housekeeping</a:t>
            </a: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9248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Hotel Information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CEU’s from ANNA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Audience Response System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590E00"/>
                </a:solidFill>
                <a:latin typeface="Constantia" pitchFamily="18" charset="0"/>
              </a:rPr>
              <a:t>Please turn off cell phones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2590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36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cap="small" dirty="0" smtClean="0">
                <a:solidFill>
                  <a:srgbClr val="590E00"/>
                </a:solidFill>
                <a:latin typeface="Constantia" pitchFamily="18" charset="0"/>
              </a:rPr>
              <a:t>Test question</a:t>
            </a: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305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Who is most likely to win the Super Bowl next year:</a:t>
            </a:r>
          </a:p>
          <a:p>
            <a:pPr lvl="1">
              <a:buNone/>
            </a:pPr>
            <a:r>
              <a:rPr lang="en-US" sz="2000" dirty="0" smtClean="0"/>
              <a:t>a) Steelers</a:t>
            </a:r>
          </a:p>
          <a:p>
            <a:pPr lvl="1">
              <a:buNone/>
            </a:pPr>
            <a:r>
              <a:rPr lang="en-US" sz="2000" dirty="0" smtClean="0"/>
              <a:t>b) Packers</a:t>
            </a:r>
          </a:p>
          <a:p>
            <a:pPr lvl="1">
              <a:buNone/>
            </a:pPr>
            <a:r>
              <a:rPr lang="en-US" sz="2000" dirty="0" smtClean="0"/>
              <a:t>c) Patriots</a:t>
            </a:r>
          </a:p>
          <a:p>
            <a:pPr lvl="1">
              <a:buNone/>
            </a:pPr>
            <a:r>
              <a:rPr lang="en-US" sz="2000" dirty="0" smtClean="0"/>
              <a:t>d) Saints</a:t>
            </a:r>
          </a:p>
          <a:p>
            <a:pPr lvl="1">
              <a:buNone/>
            </a:pPr>
            <a:r>
              <a:rPr lang="en-US" sz="2000" dirty="0" smtClean="0"/>
              <a:t>e) Ravens</a:t>
            </a:r>
          </a:p>
          <a:p>
            <a:pPr lvl="1">
              <a:buNone/>
            </a:pPr>
            <a:r>
              <a:rPr lang="en-US" sz="2000" dirty="0" smtClean="0"/>
              <a:t>f) Colts</a:t>
            </a:r>
          </a:p>
          <a:p>
            <a:pPr lvl="1">
              <a:buNone/>
            </a:pPr>
            <a:r>
              <a:rPr lang="en-US" sz="2000" dirty="0" smtClean="0"/>
              <a:t>g) No one – the season will be locked out!</a:t>
            </a:r>
          </a:p>
          <a:p>
            <a:pPr>
              <a:buNone/>
            </a:pP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renal community collaboration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447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35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cap="small" dirty="0" smtClean="0">
                <a:solidFill>
                  <a:srgbClr val="590E00"/>
                </a:solidFill>
                <a:latin typeface="Constantia" pitchFamily="18" charset="0"/>
              </a:rPr>
              <a:t>Who is in our Audience?</a:t>
            </a: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3058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nstantia" pitchFamily="18" charset="0"/>
              </a:rPr>
              <a:t>Are you an: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 RN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 MD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 Regional Quality Manager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 Other</a:t>
            </a:r>
          </a:p>
          <a:p>
            <a:pPr marL="400050" lvl="1" indent="0">
              <a:buNone/>
            </a:pPr>
            <a:endParaRPr lang="en-US" sz="22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Constantia" pitchFamily="18" charset="0"/>
              </a:rPr>
              <a:t>Professional Affiliation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CMS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latin typeface="Constantia" pitchFamily="18" charset="0"/>
              </a:rPr>
              <a:t>ESRD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LDO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MDO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SDO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QIO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latin typeface="Constantia" pitchFamily="18" charset="0"/>
              </a:rPr>
              <a:t>Other</a:t>
            </a:r>
          </a:p>
          <a:p>
            <a:pPr>
              <a:buNone/>
            </a:pPr>
            <a:endParaRPr lang="en-US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renal community collaboration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7600" y="56007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447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4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1228</Words>
  <Application>Microsoft Office PowerPoint</Application>
  <PresentationFormat>On-screen Show (4:3)</PresentationFormat>
  <Paragraphs>314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Creating a Culture of Quality:   Developing the Infrastructure to Meet  Quality Improvement Requirements   </vt:lpstr>
      <vt:lpstr>Creating a Culture of Quality:   Developing the Infrastructure to Meet  Quality Improvement Requirements   Planning Committee </vt:lpstr>
      <vt:lpstr>Creating a Culture of Quality:   Developing the Infrastructure to Meet  Quality Improvement Requirements   </vt:lpstr>
      <vt:lpstr>Creating a Culture of Quality:   Developing the Infrastructure to Meet  Quality Improvement Requirements    ACKNOWLEDGEMENTS  </vt:lpstr>
      <vt:lpstr>Creating a Culture of Quality:   Developing the Infrastructure to Meet  Quality Improvement Requirements    Housekeeping</vt:lpstr>
      <vt:lpstr>HOTEL FLOORPLAN</vt:lpstr>
      <vt:lpstr>Creating a Culture of Quality:   Developing the Infrastructure to Meet  Quality Improvement Requirements    Housekeeping</vt:lpstr>
      <vt:lpstr>Test question</vt:lpstr>
      <vt:lpstr>Who is in our Audience?</vt:lpstr>
      <vt:lpstr>Jim Bagian, MD, PE</vt:lpstr>
      <vt:lpstr>Renaissance Man</vt:lpstr>
      <vt:lpstr>Types of Organizations  We Encounter</vt:lpstr>
      <vt:lpstr>Identifying Facilities At Risk 1</vt:lpstr>
      <vt:lpstr>Identifying Facilities At Risk 1</vt:lpstr>
      <vt:lpstr>Preparing Facilities for Change</vt:lpstr>
      <vt:lpstr>Preparing Facilities for Change</vt:lpstr>
      <vt:lpstr>Preparing Facilities for Change</vt:lpstr>
      <vt:lpstr>Preparing Facilities  for Change</vt:lpstr>
      <vt:lpstr>Creating a Culture of Quality:   Developing the Infrastructure to Meet  Quality Improvement Requirements   </vt:lpstr>
      <vt:lpstr>A Great American Philosopher</vt:lpstr>
      <vt:lpstr>Collaboration</vt:lpstr>
      <vt:lpstr>Collaboration</vt:lpstr>
      <vt:lpstr>Collaboration</vt:lpstr>
      <vt:lpstr>Identifying Facilities At Risk 2</vt:lpstr>
      <vt:lpstr>Identifying Facilities At Risk 2</vt:lpstr>
      <vt:lpstr>Developing a Sustainable Culture of Quality</vt:lpstr>
      <vt:lpstr>Developing a Sustainable Culture of Quality</vt:lpstr>
      <vt:lpstr>Developing a Sustainable Culture of Quality</vt:lpstr>
      <vt:lpstr>Creating a Culture of Quality:   Developing the Infrastructure to Meet  Quality Improvement Requirements   </vt:lpstr>
      <vt:lpstr>evaluation</vt:lpstr>
      <vt:lpstr>A Great American Philosopher</vt:lpstr>
      <vt:lpstr>Slide 32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43</cp:revision>
  <dcterms:created xsi:type="dcterms:W3CDTF">2011-03-02T14:20:00Z</dcterms:created>
  <dcterms:modified xsi:type="dcterms:W3CDTF">2011-03-10T16:47:36Z</dcterms:modified>
</cp:coreProperties>
</file>